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380" r:id="rId2"/>
    <p:sldId id="382" r:id="rId3"/>
    <p:sldId id="383" r:id="rId4"/>
    <p:sldId id="384" r:id="rId5"/>
    <p:sldId id="387" r:id="rId6"/>
    <p:sldId id="415" r:id="rId7"/>
    <p:sldId id="390" r:id="rId8"/>
    <p:sldId id="393" r:id="rId9"/>
    <p:sldId id="400" r:id="rId10"/>
    <p:sldId id="403" r:id="rId11"/>
    <p:sldId id="406" r:id="rId12"/>
    <p:sldId id="407" r:id="rId13"/>
    <p:sldId id="408" r:id="rId14"/>
    <p:sldId id="416" r:id="rId15"/>
    <p:sldId id="389" r:id="rId16"/>
    <p:sldId id="413" r:id="rId17"/>
    <p:sldId id="410" r:id="rId18"/>
    <p:sldId id="392" r:id="rId19"/>
    <p:sldId id="395" r:id="rId20"/>
    <p:sldId id="411" r:id="rId21"/>
    <p:sldId id="396" r:id="rId22"/>
    <p:sldId id="391" r:id="rId23"/>
    <p:sldId id="409" r:id="rId24"/>
    <p:sldId id="418" r:id="rId25"/>
    <p:sldId id="417" r:id="rId26"/>
    <p:sldId id="412" r:id="rId27"/>
    <p:sldId id="414" r:id="rId28"/>
    <p:sldId id="385" r:id="rId29"/>
    <p:sldId id="402" r:id="rId30"/>
    <p:sldId id="405" r:id="rId31"/>
    <p:sldId id="394" r:id="rId32"/>
    <p:sldId id="379" r:id="rId33"/>
    <p:sldId id="397" r:id="rId34"/>
    <p:sldId id="398" r:id="rId35"/>
    <p:sldId id="353" r:id="rId36"/>
    <p:sldId id="399" r:id="rId37"/>
    <p:sldId id="404"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9AFF"/>
    <a:srgbClr val="C0D0FF"/>
    <a:srgbClr val="A3A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2" autoAdjust="0"/>
    <p:restoredTop sz="77124" autoAdjust="0"/>
  </p:normalViewPr>
  <p:slideViewPr>
    <p:cSldViewPr snapToGrid="0">
      <p:cViewPr varScale="1">
        <p:scale>
          <a:sx n="145" d="100"/>
          <a:sy n="145" d="100"/>
        </p:scale>
        <p:origin x="184" y="3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0" d="100"/>
          <a:sy n="80" d="100"/>
        </p:scale>
        <p:origin x="-238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34D0CB-5C18-2B44-A02F-2473002D94BE}" type="datetimeFigureOut">
              <a:rPr kumimoji="1" lang="ja-JP" altLang="en-US" smtClean="0"/>
              <a:t>2020/2/10</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A5A83A-07DA-6042-9AE3-1E3AA30776AA}" type="slidenum">
              <a:rPr kumimoji="1" lang="ja-JP" altLang="en-US" smtClean="0"/>
              <a:t>‹#›</a:t>
            </a:fld>
            <a:endParaRPr kumimoji="1" lang="ja-JP" altLang="en-US"/>
          </a:p>
        </p:txBody>
      </p:sp>
    </p:spTree>
    <p:extLst>
      <p:ext uri="{BB962C8B-B14F-4D97-AF65-F5344CB8AC3E}">
        <p14:creationId xmlns:p14="http://schemas.microsoft.com/office/powerpoint/2010/main" val="38584256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0933B8-4771-374E-A2A1-FC76C224C298}" type="datetimeFigureOut">
              <a:rPr kumimoji="1" lang="ja-JP" altLang="en-US" smtClean="0"/>
              <a:t>2020/2/10</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31749-597F-A047-B41C-C71994BD6696}" type="slidenum">
              <a:rPr kumimoji="1" lang="ja-JP" altLang="en-US" smtClean="0"/>
              <a:t>‹#›</a:t>
            </a:fld>
            <a:endParaRPr kumimoji="1" lang="ja-JP" altLang="en-US"/>
          </a:p>
        </p:txBody>
      </p:sp>
    </p:spTree>
    <p:extLst>
      <p:ext uri="{BB962C8B-B14F-4D97-AF65-F5344CB8AC3E}">
        <p14:creationId xmlns:p14="http://schemas.microsoft.com/office/powerpoint/2010/main" val="7662569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Fortran</a:t>
            </a:r>
            <a:r>
              <a:rPr kumimoji="1" lang="ja-JP" altLang="ja-JP" sz="1200" kern="1200">
                <a:solidFill>
                  <a:schemeClr val="tx1"/>
                </a:solidFill>
                <a:effectLst/>
                <a:latin typeface="+mn-lt"/>
                <a:ea typeface="+mn-ea"/>
                <a:cs typeface="+mn-cs"/>
              </a:rPr>
              <a:t>プリプロセッサの開発と球</a:t>
            </a:r>
            <a:r>
              <a:rPr kumimoji="1" lang="en-US" altLang="ja-JP" sz="1200" kern="1200" dirty="0">
                <a:solidFill>
                  <a:schemeClr val="tx1"/>
                </a:solidFill>
                <a:effectLst/>
                <a:latin typeface="+mn-lt"/>
                <a:ea typeface="+mn-ea"/>
                <a:cs typeface="+mn-cs"/>
              </a:rPr>
              <a:t>MHD</a:t>
            </a:r>
            <a:r>
              <a:rPr kumimoji="1" lang="ja-JP" altLang="ja-JP" sz="1200" kern="1200">
                <a:solidFill>
                  <a:schemeClr val="tx1"/>
                </a:solidFill>
                <a:effectLst/>
                <a:latin typeface="+mn-lt"/>
                <a:ea typeface="+mn-ea"/>
                <a:cs typeface="+mn-cs"/>
              </a:rPr>
              <a:t>シミュレーションと題しまして、</a:t>
            </a:r>
            <a:r>
              <a:rPr kumimoji="1" lang="en-US" altLang="ja-JP" sz="1200" kern="1200" dirty="0">
                <a:solidFill>
                  <a:schemeClr val="tx1"/>
                </a:solidFill>
                <a:effectLst/>
                <a:latin typeface="+mn-lt"/>
                <a:ea typeface="+mn-ea"/>
                <a:cs typeface="+mn-cs"/>
              </a:rPr>
              <a:t>cs52</a:t>
            </a:r>
            <a:r>
              <a:rPr kumimoji="1" lang="ja-JP" altLang="ja-JP" sz="1200" kern="1200">
                <a:solidFill>
                  <a:schemeClr val="tx1"/>
                </a:solidFill>
                <a:effectLst/>
                <a:latin typeface="+mn-lt"/>
                <a:ea typeface="+mn-ea"/>
                <a:cs typeface="+mn-cs"/>
              </a:rPr>
              <a:t>の細山田が発表します。</a:t>
            </a:r>
          </a:p>
          <a:p>
            <a:endParaRPr kumimoji="1" lang="ja-JP" altLang="en-US"/>
          </a:p>
        </p:txBody>
      </p:sp>
      <p:sp>
        <p:nvSpPr>
          <p:cNvPr id="4" name="スライド番号プレースホルダー 3"/>
          <p:cNvSpPr>
            <a:spLocks noGrp="1"/>
          </p:cNvSpPr>
          <p:nvPr>
            <p:ph type="sldNum" sz="quarter" idx="5"/>
          </p:nvPr>
        </p:nvSpPr>
        <p:spPr/>
        <p:txBody>
          <a:bodyPr/>
          <a:lstStyle/>
          <a:p>
            <a:fld id="{C5C31749-597F-A047-B41C-C71994BD6696}" type="slidenum">
              <a:rPr kumimoji="1" lang="ja-JP" altLang="en-US" smtClean="0"/>
              <a:t>1</a:t>
            </a:fld>
            <a:endParaRPr kumimoji="1" lang="ja-JP" altLang="en-US"/>
          </a:p>
        </p:txBody>
      </p:sp>
    </p:spTree>
    <p:extLst>
      <p:ext uri="{BB962C8B-B14F-4D97-AF65-F5344CB8AC3E}">
        <p14:creationId xmlns:p14="http://schemas.microsoft.com/office/powerpoint/2010/main" val="1128368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a:t>
            </a:r>
            <a:r>
              <a:rPr kumimoji="1" lang="en-US" altLang="ja-JP" sz="1200" kern="1200" dirty="0" err="1">
                <a:solidFill>
                  <a:schemeClr val="tx1"/>
                </a:solidFill>
                <a:effectLst/>
                <a:latin typeface="+mn-lt"/>
                <a:ea typeface="+mn-ea"/>
                <a:cs typeface="+mn-cs"/>
              </a:rPr>
              <a:t>eFortran</a:t>
            </a:r>
            <a:r>
              <a:rPr kumimoji="1" lang="ja-JP" altLang="ja-JP" sz="1200" kern="1200">
                <a:solidFill>
                  <a:schemeClr val="tx1"/>
                </a:solidFill>
                <a:effectLst/>
                <a:latin typeface="+mn-lt"/>
                <a:ea typeface="+mn-ea"/>
                <a:cs typeface="+mn-cs"/>
              </a:rPr>
              <a:t>を使えば、シミュレーションコードを簡潔に書くことができます。例えば、シミュレーションコードでよく使われるこのような</a:t>
            </a:r>
            <a:r>
              <a:rPr kumimoji="1" lang="ja-JP" altLang="en-US" sz="1200" kern="1200">
                <a:solidFill>
                  <a:schemeClr val="tx1"/>
                </a:solidFill>
                <a:effectLst/>
                <a:latin typeface="+mn-lt"/>
                <a:ea typeface="+mn-ea"/>
                <a:cs typeface="+mn-cs"/>
              </a:rPr>
              <a:t>（上）</a:t>
            </a:r>
            <a:r>
              <a:rPr kumimoji="1" lang="ja-JP" altLang="ja-JP" sz="1200" kern="1200">
                <a:solidFill>
                  <a:schemeClr val="tx1"/>
                </a:solidFill>
                <a:effectLst/>
                <a:latin typeface="+mn-lt"/>
                <a:ea typeface="+mn-ea"/>
                <a:cs typeface="+mn-cs"/>
              </a:rPr>
              <a:t>複雑な変数定義は、</a:t>
            </a:r>
            <a:r>
              <a:rPr kumimoji="1" lang="en-US" altLang="ja-JP" sz="1200" kern="1200" dirty="0" err="1">
                <a:solidFill>
                  <a:schemeClr val="tx1"/>
                </a:solidFill>
                <a:effectLst/>
                <a:latin typeface="+mn-lt"/>
                <a:ea typeface="+mn-ea"/>
                <a:cs typeface="+mn-cs"/>
              </a:rPr>
              <a:t>eFortran</a:t>
            </a:r>
            <a:r>
              <a:rPr kumimoji="1" lang="ja-JP" altLang="ja-JP" sz="1200" kern="1200">
                <a:solidFill>
                  <a:schemeClr val="tx1"/>
                </a:solidFill>
                <a:effectLst/>
                <a:latin typeface="+mn-lt"/>
                <a:ea typeface="+mn-ea"/>
                <a:cs typeface="+mn-cs"/>
              </a:rPr>
              <a:t>でこのように</a:t>
            </a:r>
            <a:r>
              <a:rPr kumimoji="1" lang="ja-JP" altLang="en-US" sz="1200" kern="1200">
                <a:solidFill>
                  <a:schemeClr val="tx1"/>
                </a:solidFill>
                <a:effectLst/>
                <a:latin typeface="+mn-lt"/>
                <a:ea typeface="+mn-ea"/>
                <a:cs typeface="+mn-cs"/>
              </a:rPr>
              <a:t>（下）</a:t>
            </a:r>
            <a:r>
              <a:rPr kumimoji="1" lang="ja-JP" altLang="ja-JP" sz="1200" kern="1200">
                <a:solidFill>
                  <a:schemeClr val="tx1"/>
                </a:solidFill>
                <a:effectLst/>
                <a:latin typeface="+mn-lt"/>
                <a:ea typeface="+mn-ea"/>
                <a:cs typeface="+mn-cs"/>
              </a:rPr>
              <a:t>書くことができます。これより文字数が減るだけでなく、インデントが揃って見やすくなったことがわかります。</a:t>
            </a:r>
            <a:endParaRPr kumimoji="1" lang="en-US" altLang="ja-JP" dirty="0"/>
          </a:p>
          <a:p>
            <a:r>
              <a:rPr kumimoji="1" lang="ja-JP" altLang="en-US"/>
              <a:t>ーーー</a:t>
            </a:r>
            <a:endParaRPr kumimoji="1" lang="en-US" altLang="ja-JP" dirty="0"/>
          </a:p>
          <a:p>
            <a:r>
              <a:rPr kumimoji="1" lang="ja-JP" altLang="en-US"/>
              <a:t>長い変数定義を短くする</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10</a:t>
            </a:fld>
            <a:endParaRPr kumimoji="1" lang="ja-JP" altLang="en-US"/>
          </a:p>
        </p:txBody>
      </p:sp>
    </p:spTree>
    <p:extLst>
      <p:ext uri="{BB962C8B-B14F-4D97-AF65-F5344CB8AC3E}">
        <p14:creationId xmlns:p14="http://schemas.microsoft.com/office/powerpoint/2010/main" val="919162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またプログラム中に書かれた特別な文字列を変換することができます。例えば、このように</a:t>
            </a:r>
            <a:r>
              <a:rPr kumimoji="1" lang="ja-JP" altLang="en-US" sz="1200" kern="1200">
                <a:solidFill>
                  <a:schemeClr val="tx1"/>
                </a:solidFill>
                <a:effectLst/>
                <a:latin typeface="+mn-lt"/>
                <a:ea typeface="+mn-ea"/>
                <a:cs typeface="+mn-cs"/>
              </a:rPr>
              <a:t>（上）</a:t>
            </a:r>
            <a:r>
              <a:rPr kumimoji="1" lang="ja-JP" altLang="ja-JP" sz="1200" kern="1200">
                <a:solidFill>
                  <a:schemeClr val="tx1"/>
                </a:solidFill>
                <a:effectLst/>
                <a:latin typeface="+mn-lt"/>
                <a:ea typeface="+mn-ea"/>
                <a:cs typeface="+mn-cs"/>
              </a:rPr>
              <a:t>モジュールという文字列をプログラムに書き込めば、</a:t>
            </a:r>
            <a:r>
              <a:rPr kumimoji="1" lang="en-US" altLang="ja-JP" sz="1200" kern="1200" dirty="0" err="1">
                <a:solidFill>
                  <a:schemeClr val="tx1"/>
                </a:solidFill>
                <a:effectLst/>
                <a:latin typeface="+mn-lt"/>
                <a:ea typeface="+mn-ea"/>
                <a:cs typeface="+mn-cs"/>
              </a:rPr>
              <a:t>efpp</a:t>
            </a:r>
            <a:r>
              <a:rPr kumimoji="1" lang="ja-JP" altLang="ja-JP" sz="1200" kern="1200">
                <a:solidFill>
                  <a:schemeClr val="tx1"/>
                </a:solidFill>
                <a:effectLst/>
                <a:latin typeface="+mn-lt"/>
                <a:ea typeface="+mn-ea"/>
                <a:cs typeface="+mn-cs"/>
              </a:rPr>
              <a:t>によってその文字列が書かれたモジュールの名前に変換されます。</a:t>
            </a:r>
          </a:p>
          <a:p>
            <a:r>
              <a:rPr kumimoji="1" lang="ja-JP" altLang="ja-JP" sz="1200" kern="1200">
                <a:solidFill>
                  <a:schemeClr val="tx1"/>
                </a:solidFill>
                <a:effectLst/>
                <a:latin typeface="+mn-lt"/>
                <a:ea typeface="+mn-ea"/>
                <a:cs typeface="+mn-cs"/>
              </a:rPr>
              <a:t>この機能はシミュレーションでプログラムが正常に動作しているか</a:t>
            </a:r>
            <a:r>
              <a:rPr kumimoji="1" lang="ja-JP" altLang="en-US" sz="1200" kern="1200">
                <a:solidFill>
                  <a:schemeClr val="tx1"/>
                </a:solidFill>
                <a:effectLst/>
                <a:latin typeface="+mn-lt"/>
                <a:ea typeface="+mn-ea"/>
                <a:cs typeface="+mn-cs"/>
              </a:rPr>
              <a:t>を出力する際に</a:t>
            </a:r>
            <a:r>
              <a:rPr kumimoji="1" lang="ja-JP" altLang="ja-JP" sz="1200" kern="1200">
                <a:solidFill>
                  <a:schemeClr val="tx1"/>
                </a:solidFill>
                <a:effectLst/>
                <a:latin typeface="+mn-lt"/>
                <a:ea typeface="+mn-ea"/>
                <a:cs typeface="+mn-cs"/>
              </a:rPr>
              <a:t>よく</a:t>
            </a:r>
            <a:r>
              <a:rPr kumimoji="1" lang="ja-JP" altLang="en-US" sz="1200" kern="1200">
                <a:solidFill>
                  <a:schemeClr val="tx1"/>
                </a:solidFill>
                <a:effectLst/>
                <a:latin typeface="+mn-lt"/>
                <a:ea typeface="+mn-ea"/>
                <a:cs typeface="+mn-cs"/>
              </a:rPr>
              <a:t>用います</a:t>
            </a:r>
            <a:r>
              <a:rPr kumimoji="1" lang="ja-JP" altLang="ja-JP" sz="1200" kern="1200">
                <a:solidFill>
                  <a:schemeClr val="tx1"/>
                </a:solidFill>
                <a:effectLst/>
                <a:latin typeface="+mn-lt"/>
                <a:ea typeface="+mn-ea"/>
                <a:cs typeface="+mn-cs"/>
              </a:rPr>
              <a:t>。</a:t>
            </a:r>
            <a:endParaRPr kumimoji="1" lang="en-US" altLang="ja-JP" dirty="0"/>
          </a:p>
          <a:p>
            <a:r>
              <a:rPr kumimoji="1" lang="ja-JP" altLang="en-US"/>
              <a:t>ーーー</a:t>
            </a:r>
            <a:endParaRPr kumimoji="1" lang="en-US" altLang="ja-JP" dirty="0"/>
          </a:p>
          <a:p>
            <a:r>
              <a:rPr kumimoji="1" lang="ja-JP" altLang="en-US"/>
              <a:t>シミュレーションでよくやる標準出力でバグを確認する作業を簡単にできる</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11</a:t>
            </a:fld>
            <a:endParaRPr kumimoji="1" lang="ja-JP" altLang="en-US"/>
          </a:p>
        </p:txBody>
      </p:sp>
    </p:spTree>
    <p:extLst>
      <p:ext uri="{BB962C8B-B14F-4D97-AF65-F5344CB8AC3E}">
        <p14:creationId xmlns:p14="http://schemas.microsoft.com/office/powerpoint/2010/main" val="3623982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kern="1200" dirty="0" err="1">
                <a:solidFill>
                  <a:schemeClr val="tx1"/>
                </a:solidFill>
                <a:effectLst/>
                <a:latin typeface="+mn-lt"/>
                <a:ea typeface="+mn-ea"/>
                <a:cs typeface="+mn-cs"/>
              </a:rPr>
              <a:t>eFortran</a:t>
            </a:r>
            <a:r>
              <a:rPr kumimoji="1" lang="ja-JP" altLang="ja-JP" sz="1200" kern="1200">
                <a:solidFill>
                  <a:schemeClr val="tx1"/>
                </a:solidFill>
                <a:effectLst/>
                <a:latin typeface="+mn-lt"/>
                <a:ea typeface="+mn-ea"/>
                <a:cs typeface="+mn-cs"/>
              </a:rPr>
              <a:t>と標準</a:t>
            </a:r>
            <a:r>
              <a:rPr kumimoji="1" lang="en-US" altLang="ja-JP" sz="1200" kern="1200" dirty="0">
                <a:solidFill>
                  <a:schemeClr val="tx1"/>
                </a:solidFill>
                <a:effectLst/>
                <a:latin typeface="+mn-lt"/>
                <a:ea typeface="+mn-ea"/>
                <a:cs typeface="+mn-cs"/>
              </a:rPr>
              <a:t>Fortran</a:t>
            </a:r>
            <a:r>
              <a:rPr kumimoji="1" lang="ja-JP" altLang="ja-JP" sz="1200" kern="1200">
                <a:solidFill>
                  <a:schemeClr val="tx1"/>
                </a:solidFill>
                <a:effectLst/>
                <a:latin typeface="+mn-lt"/>
                <a:ea typeface="+mn-ea"/>
                <a:cs typeface="+mn-cs"/>
              </a:rPr>
              <a:t>のサンプルコードを示します。特に注目して欲しいのは、単語数やバイト数は</a:t>
            </a:r>
            <a:r>
              <a:rPr kumimoji="1" lang="en-US" altLang="ja-JP" sz="1200" kern="1200" dirty="0" err="1">
                <a:solidFill>
                  <a:schemeClr val="tx1"/>
                </a:solidFill>
                <a:effectLst/>
                <a:latin typeface="+mn-lt"/>
                <a:ea typeface="+mn-ea"/>
                <a:cs typeface="+mn-cs"/>
              </a:rPr>
              <a:t>eFortran</a:t>
            </a:r>
            <a:r>
              <a:rPr kumimoji="1" lang="ja-JP" altLang="ja-JP" sz="1200" kern="1200">
                <a:solidFill>
                  <a:schemeClr val="tx1"/>
                </a:solidFill>
                <a:effectLst/>
                <a:latin typeface="+mn-lt"/>
                <a:ea typeface="+mn-ea"/>
                <a:cs typeface="+mn-cs"/>
              </a:rPr>
              <a:t>のほうが少ないのに対し、行数は変わらないというところです。これはデバグの際に行番号の違うことによる混乱を防ぐためです。</a:t>
            </a:r>
            <a:endParaRPr kumimoji="1" lang="en-US" altLang="ja-JP" dirty="0"/>
          </a:p>
          <a:p>
            <a:r>
              <a:rPr kumimoji="1" lang="ja-JP" altLang="en-US"/>
              <a:t>ーーー</a:t>
            </a:r>
            <a:endParaRPr kumimoji="1" lang="en-US" altLang="ja-JP" dirty="0"/>
          </a:p>
          <a:p>
            <a:r>
              <a:rPr kumimoji="1" lang="ja-JP" altLang="en-US"/>
              <a:t>長い変数定義を短くする</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12</a:t>
            </a:fld>
            <a:endParaRPr kumimoji="1" lang="ja-JP" altLang="en-US"/>
          </a:p>
        </p:txBody>
      </p:sp>
    </p:spTree>
    <p:extLst>
      <p:ext uri="{BB962C8B-B14F-4D97-AF65-F5344CB8AC3E}">
        <p14:creationId xmlns:p14="http://schemas.microsoft.com/office/powerpoint/2010/main" val="3342317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本研究で用いた</a:t>
            </a:r>
            <a:r>
              <a:rPr kumimoji="1" lang="en-US" altLang="ja-JP" sz="1200" kern="1200" dirty="0">
                <a:solidFill>
                  <a:schemeClr val="tx1"/>
                </a:solidFill>
                <a:effectLst/>
                <a:latin typeface="+mn-lt"/>
                <a:ea typeface="+mn-ea"/>
                <a:cs typeface="+mn-cs"/>
              </a:rPr>
              <a:t>MHD</a:t>
            </a:r>
            <a:r>
              <a:rPr kumimoji="1" lang="ja-JP" altLang="ja-JP" sz="1200" kern="1200">
                <a:solidFill>
                  <a:schemeClr val="tx1"/>
                </a:solidFill>
                <a:effectLst/>
                <a:latin typeface="+mn-lt"/>
                <a:ea typeface="+mn-ea"/>
                <a:cs typeface="+mn-cs"/>
              </a:rPr>
              <a:t>シミュレーションコードを</a:t>
            </a:r>
            <a:r>
              <a:rPr kumimoji="1" lang="en-US" altLang="ja-JP" sz="1200" kern="1200" dirty="0" err="1">
                <a:solidFill>
                  <a:schemeClr val="tx1"/>
                </a:solidFill>
                <a:effectLst/>
                <a:latin typeface="+mn-lt"/>
                <a:ea typeface="+mn-ea"/>
                <a:cs typeface="+mn-cs"/>
              </a:rPr>
              <a:t>eFortran</a:t>
            </a:r>
            <a:r>
              <a:rPr kumimoji="1" lang="ja-JP" altLang="ja-JP" sz="1200" kern="1200">
                <a:solidFill>
                  <a:schemeClr val="tx1"/>
                </a:solidFill>
                <a:effectLst/>
                <a:latin typeface="+mn-lt"/>
                <a:ea typeface="+mn-ea"/>
                <a:cs typeface="+mn-cs"/>
              </a:rPr>
              <a:t>に書き直す前と書き直した後の行数、単語数、バイト数の違いのグラフを示します。</a:t>
            </a:r>
            <a:r>
              <a:rPr kumimoji="1" lang="en-US" altLang="ja-JP" sz="1200" kern="1200" dirty="0" err="1">
                <a:solidFill>
                  <a:schemeClr val="tx1"/>
                </a:solidFill>
                <a:effectLst/>
                <a:latin typeface="+mn-lt"/>
                <a:ea typeface="+mn-ea"/>
                <a:cs typeface="+mn-cs"/>
              </a:rPr>
              <a:t>eFortran</a:t>
            </a:r>
            <a:r>
              <a:rPr kumimoji="1" lang="ja-JP" altLang="ja-JP" sz="1200" kern="1200">
                <a:solidFill>
                  <a:schemeClr val="tx1"/>
                </a:solidFill>
                <a:effectLst/>
                <a:latin typeface="+mn-lt"/>
                <a:ea typeface="+mn-ea"/>
                <a:cs typeface="+mn-cs"/>
              </a:rPr>
              <a:t>に書き直したことによって</a:t>
            </a:r>
            <a:r>
              <a:rPr kumimoji="1" lang="ja-JP" altLang="en-US" sz="1200" kern="1200">
                <a:solidFill>
                  <a:schemeClr val="tx1"/>
                </a:solidFill>
                <a:effectLst/>
                <a:latin typeface="+mn-lt"/>
                <a:ea typeface="+mn-ea"/>
                <a:cs typeface="+mn-cs"/>
              </a:rPr>
              <a:t>４千５百程度の単語と３</a:t>
            </a:r>
            <a:r>
              <a:rPr kumimoji="1" lang="ja-JP" altLang="ja-JP" sz="1200" kern="1200">
                <a:solidFill>
                  <a:schemeClr val="tx1"/>
                </a:solidFill>
                <a:effectLst/>
                <a:latin typeface="+mn-lt"/>
                <a:ea typeface="+mn-ea"/>
                <a:cs typeface="+mn-cs"/>
              </a:rPr>
              <a:t>万</a:t>
            </a:r>
            <a:r>
              <a:rPr kumimoji="1" lang="ja-JP" altLang="en-US" sz="1200" kern="1200">
                <a:solidFill>
                  <a:schemeClr val="tx1"/>
                </a:solidFill>
                <a:effectLst/>
                <a:latin typeface="+mn-lt"/>
                <a:ea typeface="+mn-ea"/>
                <a:cs typeface="+mn-cs"/>
              </a:rPr>
              <a:t>近くの</a:t>
            </a:r>
            <a:r>
              <a:rPr kumimoji="1" lang="ja-JP" altLang="ja-JP" sz="1200" kern="1200">
                <a:solidFill>
                  <a:schemeClr val="tx1"/>
                </a:solidFill>
                <a:effectLst/>
                <a:latin typeface="+mn-lt"/>
                <a:ea typeface="+mn-ea"/>
                <a:cs typeface="+mn-cs"/>
              </a:rPr>
              <a:t>バイト</a:t>
            </a:r>
            <a:r>
              <a:rPr kumimoji="1" lang="ja-JP" altLang="en-US" sz="1200" kern="1200">
                <a:solidFill>
                  <a:schemeClr val="tx1"/>
                </a:solidFill>
                <a:effectLst/>
                <a:latin typeface="+mn-lt"/>
                <a:ea typeface="+mn-ea"/>
                <a:cs typeface="+mn-cs"/>
              </a:rPr>
              <a:t>が</a:t>
            </a:r>
            <a:r>
              <a:rPr kumimoji="1" lang="ja-JP" altLang="ja-JP" sz="1200" kern="1200">
                <a:solidFill>
                  <a:schemeClr val="tx1"/>
                </a:solidFill>
                <a:effectLst/>
                <a:latin typeface="+mn-lt"/>
                <a:ea typeface="+mn-ea"/>
                <a:cs typeface="+mn-cs"/>
              </a:rPr>
              <a:t>削減されたことがわかります。</a:t>
            </a:r>
            <a:endParaRPr kumimoji="1" lang="en-US" altLang="ja-JP" dirty="0"/>
          </a:p>
          <a:p>
            <a:r>
              <a:rPr kumimoji="1" lang="ja-JP" altLang="en-US"/>
              <a:t>ーーー</a:t>
            </a:r>
            <a:endParaRPr kumimoji="1" lang="en-US" altLang="ja-JP" dirty="0"/>
          </a:p>
          <a:p>
            <a:r>
              <a:rPr kumimoji="1" lang="ja-JP" altLang="en-US"/>
              <a:t>シミュレーションでよくやる標準出力でバグを確認する作業を簡単にできる</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13</a:t>
            </a:fld>
            <a:endParaRPr kumimoji="1" lang="ja-JP" altLang="en-US"/>
          </a:p>
        </p:txBody>
      </p:sp>
    </p:spTree>
    <p:extLst>
      <p:ext uri="{BB962C8B-B14F-4D97-AF65-F5344CB8AC3E}">
        <p14:creationId xmlns:p14="http://schemas.microsoft.com/office/powerpoint/2010/main" val="2877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これより球</a:t>
            </a:r>
            <a:r>
              <a:rPr kumimoji="1" lang="en-US" altLang="ja-JP" sz="1200" kern="1200" dirty="0">
                <a:solidFill>
                  <a:schemeClr val="tx1"/>
                </a:solidFill>
                <a:effectLst/>
                <a:latin typeface="+mn-lt"/>
                <a:ea typeface="+mn-ea"/>
                <a:cs typeface="+mn-cs"/>
              </a:rPr>
              <a:t>MHD</a:t>
            </a:r>
            <a:r>
              <a:rPr kumimoji="1" lang="ja-JP" altLang="ja-JP" sz="1200" kern="1200">
                <a:solidFill>
                  <a:schemeClr val="tx1"/>
                </a:solidFill>
                <a:effectLst/>
                <a:latin typeface="+mn-lt"/>
                <a:ea typeface="+mn-ea"/>
                <a:cs typeface="+mn-cs"/>
              </a:rPr>
              <a:t>シミュレーションの結果を示します。</a:t>
            </a:r>
          </a:p>
          <a:p>
            <a:r>
              <a:rPr kumimoji="1" lang="ja-JP" altLang="ja-JP" sz="1200" kern="1200">
                <a:solidFill>
                  <a:schemeClr val="tx1"/>
                </a:solidFill>
                <a:effectLst/>
                <a:latin typeface="+mn-lt"/>
                <a:ea typeface="+mn-ea"/>
                <a:cs typeface="+mn-cs"/>
              </a:rPr>
              <a:t>こちらは運動エネルギーと磁気エネルギーの時間発展のグラフで</a:t>
            </a:r>
            <a:r>
              <a:rPr kumimoji="1" lang="ja-JP" altLang="en-US" sz="1200" kern="1200">
                <a:solidFill>
                  <a:schemeClr val="tx1"/>
                </a:solidFill>
                <a:effectLst/>
                <a:latin typeface="+mn-lt"/>
                <a:ea typeface="+mn-ea"/>
                <a:cs typeface="+mn-cs"/>
              </a:rPr>
              <a:t>、横軸が時間、縦軸は球内部の総エネルギーを示しています。</a:t>
            </a:r>
            <a:endParaRPr kumimoji="1" lang="ja-JP" altLang="ja-JP" sz="1200" kern="120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青色が運動エネルギー、赤色が磁気エネルギーです。</a:t>
            </a:r>
          </a:p>
          <a:p>
            <a:r>
              <a:rPr kumimoji="1" lang="ja-JP" altLang="ja-JP" sz="1200" kern="1200">
                <a:solidFill>
                  <a:schemeClr val="tx1"/>
                </a:solidFill>
                <a:effectLst/>
                <a:latin typeface="+mn-lt"/>
                <a:ea typeface="+mn-ea"/>
                <a:cs typeface="+mn-cs"/>
              </a:rPr>
              <a:t>まず</a:t>
            </a:r>
            <a:r>
              <a:rPr kumimoji="1" lang="ja-JP" altLang="en-US" sz="1200" kern="1200">
                <a:solidFill>
                  <a:schemeClr val="tx1"/>
                </a:solidFill>
                <a:effectLst/>
                <a:latin typeface="+mn-lt"/>
                <a:ea typeface="+mn-ea"/>
                <a:cs typeface="+mn-cs"/>
              </a:rPr>
              <a:t>シミュレーションが始まると、運動エネルギーがゼロから急上昇することがわかります。</a:t>
            </a:r>
            <a:endParaRPr kumimoji="1" lang="en-US" altLang="ja-JP" sz="1200" kern="1200" dirty="0">
              <a:solidFill>
                <a:schemeClr val="tx1"/>
              </a:solidFill>
              <a:effectLst/>
              <a:latin typeface="+mn-lt"/>
              <a:ea typeface="+mn-ea"/>
              <a:cs typeface="+mn-cs"/>
            </a:endParaRPr>
          </a:p>
          <a:p>
            <a:r>
              <a:rPr kumimoji="1" lang="ja-JP" altLang="en-US"/>
              <a:t>これは磁気エネルギーが減少することによって、運動エネルギーの駆動力となったからです。</a:t>
            </a:r>
            <a:endParaRPr kumimoji="1" lang="en-US" altLang="ja-JP" dirty="0"/>
          </a:p>
          <a:p>
            <a:r>
              <a:rPr kumimoji="1" lang="ja-JP" altLang="en-US"/>
              <a:t>ーーー</a:t>
            </a:r>
            <a:endParaRPr kumimoji="1" lang="en-US" altLang="ja-JP" dirty="0"/>
          </a:p>
          <a:p>
            <a:r>
              <a:rPr kumimoji="1" lang="ja-JP" altLang="en-US"/>
              <a:t>横軸：時間、縦軸：球内部のエネルギーの総和、青線：運動エネルギー、赤線：磁気エネルギー</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14</a:t>
            </a:fld>
            <a:endParaRPr kumimoji="1" lang="ja-JP" altLang="en-US"/>
          </a:p>
        </p:txBody>
      </p:sp>
    </p:spTree>
    <p:extLst>
      <p:ext uri="{BB962C8B-B14F-4D97-AF65-F5344CB8AC3E}">
        <p14:creationId xmlns:p14="http://schemas.microsoft.com/office/powerpoint/2010/main" val="86126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また、</a:t>
            </a:r>
            <a:r>
              <a:rPr kumimoji="1" lang="ja-JP" altLang="ja-JP" sz="1200" kern="1200">
                <a:solidFill>
                  <a:schemeClr val="tx1"/>
                </a:solidFill>
                <a:effectLst/>
                <a:latin typeface="+mn-lt"/>
                <a:ea typeface="+mn-ea"/>
                <a:cs typeface="+mn-cs"/>
              </a:rPr>
              <a:t>シミュレーション初期に互いにエネルギーが交換し合う期間があることがわかります。</a:t>
            </a:r>
            <a:endParaRPr kumimoji="1" lang="en-US" altLang="ja-JP" dirty="0"/>
          </a:p>
          <a:p>
            <a:r>
              <a:rPr kumimoji="1" lang="ja-JP" altLang="en-US"/>
              <a:t>ーーー</a:t>
            </a:r>
            <a:endParaRPr kumimoji="1" lang="en-US" altLang="ja-JP" dirty="0"/>
          </a:p>
          <a:p>
            <a:r>
              <a:rPr kumimoji="1" lang="ja-JP" altLang="en-US"/>
              <a:t>横軸：時間、縦軸：球内部のエネルギーの総和、青線：運動エネルギー、赤線：磁気エネルギー</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15</a:t>
            </a:fld>
            <a:endParaRPr kumimoji="1" lang="ja-JP" altLang="en-US"/>
          </a:p>
        </p:txBody>
      </p:sp>
    </p:spTree>
    <p:extLst>
      <p:ext uri="{BB962C8B-B14F-4D97-AF65-F5344CB8AC3E}">
        <p14:creationId xmlns:p14="http://schemas.microsoft.com/office/powerpoint/2010/main" val="2473791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このとき具体的にどうなっているのかについて、</a:t>
            </a:r>
            <a:r>
              <a:rPr kumimoji="1" lang="ja-JP" altLang="ja-JP" sz="1200" kern="1200">
                <a:solidFill>
                  <a:schemeClr val="tx1"/>
                </a:solidFill>
                <a:effectLst/>
                <a:latin typeface="+mn-lt"/>
                <a:ea typeface="+mn-ea"/>
                <a:cs typeface="+mn-cs"/>
              </a:rPr>
              <a:t>流れの様子の赤道断面</a:t>
            </a:r>
            <a:r>
              <a:rPr kumimoji="1" lang="ja-JP" altLang="en-US" sz="1200" kern="1200">
                <a:solidFill>
                  <a:schemeClr val="tx1"/>
                </a:solidFill>
                <a:effectLst/>
                <a:latin typeface="+mn-lt"/>
                <a:ea typeface="+mn-ea"/>
                <a:cs typeface="+mn-cs"/>
              </a:rPr>
              <a:t>（左）</a:t>
            </a:r>
            <a:r>
              <a:rPr kumimoji="1" lang="ja-JP" altLang="ja-JP" sz="1200" kern="1200">
                <a:solidFill>
                  <a:schemeClr val="tx1"/>
                </a:solidFill>
                <a:effectLst/>
                <a:latin typeface="+mn-lt"/>
                <a:ea typeface="+mn-ea"/>
                <a:cs typeface="+mn-cs"/>
              </a:rPr>
              <a:t>と子午断面</a:t>
            </a:r>
            <a:r>
              <a:rPr kumimoji="1" lang="ja-JP" altLang="en-US" sz="1200" kern="1200">
                <a:solidFill>
                  <a:schemeClr val="tx1"/>
                </a:solidFill>
                <a:effectLst/>
                <a:latin typeface="+mn-lt"/>
                <a:ea typeface="+mn-ea"/>
                <a:cs typeface="+mn-cs"/>
              </a:rPr>
              <a:t>（右）</a:t>
            </a:r>
            <a:r>
              <a:rPr kumimoji="1" lang="ja-JP" altLang="ja-JP" sz="1200" kern="1200">
                <a:solidFill>
                  <a:schemeClr val="tx1"/>
                </a:solidFill>
                <a:effectLst/>
                <a:latin typeface="+mn-lt"/>
                <a:ea typeface="+mn-ea"/>
                <a:cs typeface="+mn-cs"/>
              </a:rPr>
              <a:t>を示します。</a:t>
            </a:r>
            <a:r>
              <a:rPr kumimoji="1" lang="ja-JP" altLang="en-US" sz="1200" kern="1200">
                <a:solidFill>
                  <a:schemeClr val="tx1"/>
                </a:solidFill>
                <a:effectLst/>
                <a:latin typeface="+mn-lt"/>
                <a:ea typeface="+mn-ea"/>
                <a:cs typeface="+mn-cs"/>
              </a:rPr>
              <a:t>（動画流す）</a:t>
            </a:r>
            <a:r>
              <a:rPr kumimoji="1" lang="ja-JP" altLang="ja-JP" sz="1200" kern="1200">
                <a:solidFill>
                  <a:schemeClr val="tx1"/>
                </a:solidFill>
                <a:effectLst/>
                <a:latin typeface="+mn-lt"/>
                <a:ea typeface="+mn-ea"/>
                <a:cs typeface="+mn-cs"/>
              </a:rPr>
              <a:t>赤道断面では</a:t>
            </a:r>
            <a:r>
              <a:rPr kumimoji="1" lang="ja-JP" altLang="en-US" sz="1200" kern="1200">
                <a:solidFill>
                  <a:schemeClr val="tx1"/>
                </a:solidFill>
                <a:effectLst/>
                <a:latin typeface="+mn-lt"/>
                <a:ea typeface="+mn-ea"/>
                <a:cs typeface="+mn-cs"/>
              </a:rPr>
              <a:t>一度、</a:t>
            </a:r>
            <a:r>
              <a:rPr kumimoji="1" lang="ja-JP" altLang="ja-JP" sz="1200" kern="1200">
                <a:solidFill>
                  <a:schemeClr val="tx1"/>
                </a:solidFill>
                <a:effectLst/>
                <a:latin typeface="+mn-lt"/>
                <a:ea typeface="+mn-ea"/>
                <a:cs typeface="+mn-cs"/>
              </a:rPr>
              <a:t>中心から外側へ６方向に流れが駆動され、最終的に中心方向に流れが生じることがわかります。</a:t>
            </a:r>
          </a:p>
          <a:p>
            <a:r>
              <a:rPr kumimoji="1" lang="ja-JP" altLang="ja-JP" sz="1200" kern="1200">
                <a:solidFill>
                  <a:schemeClr val="tx1"/>
                </a:solidFill>
                <a:effectLst/>
                <a:latin typeface="+mn-lt"/>
                <a:ea typeface="+mn-ea"/>
                <a:cs typeface="+mn-cs"/>
              </a:rPr>
              <a:t>子午断面も最初は球の外側へ流れが生じ、最終的に四重極状の流れになっていることがわかりま</a:t>
            </a:r>
            <a:r>
              <a:rPr kumimoji="1" lang="ja-JP" altLang="en-US" sz="1200" kern="1200">
                <a:solidFill>
                  <a:schemeClr val="tx1"/>
                </a:solidFill>
                <a:effectLst/>
                <a:latin typeface="+mn-lt"/>
                <a:ea typeface="+mn-ea"/>
                <a:cs typeface="+mn-cs"/>
              </a:rPr>
              <a:t>した</a:t>
            </a:r>
            <a:r>
              <a:rPr kumimoji="1" lang="ja-JP" altLang="ja-JP" sz="1200" kern="1200">
                <a:solidFill>
                  <a:schemeClr val="tx1"/>
                </a:solidFill>
                <a:effectLst/>
                <a:latin typeface="+mn-lt"/>
                <a:ea typeface="+mn-ea"/>
                <a:cs typeface="+mn-cs"/>
              </a:rPr>
              <a:t>。</a:t>
            </a:r>
            <a:endParaRPr kumimoji="1" lang="en-US" altLang="ja-JP"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16</a:t>
            </a:fld>
            <a:endParaRPr kumimoji="1" lang="ja-JP" altLang="en-US"/>
          </a:p>
        </p:txBody>
      </p:sp>
    </p:spTree>
    <p:extLst>
      <p:ext uri="{BB962C8B-B14F-4D97-AF65-F5344CB8AC3E}">
        <p14:creationId xmlns:p14="http://schemas.microsoft.com/office/powerpoint/2010/main" val="2545757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このような過渡期をへて、</a:t>
            </a:r>
            <a:r>
              <a:rPr kumimoji="1" lang="ja-JP" altLang="en-US" sz="1200" kern="1200">
                <a:solidFill>
                  <a:schemeClr val="tx1"/>
                </a:solidFill>
                <a:effectLst/>
                <a:latin typeface="+mn-lt"/>
                <a:ea typeface="+mn-ea"/>
                <a:cs typeface="+mn-cs"/>
              </a:rPr>
              <a:t>系は</a:t>
            </a:r>
            <a:r>
              <a:rPr kumimoji="1" lang="ja-JP" altLang="ja-JP" sz="1200" kern="1200">
                <a:solidFill>
                  <a:schemeClr val="tx1"/>
                </a:solidFill>
                <a:effectLst/>
                <a:latin typeface="+mn-lt"/>
                <a:ea typeface="+mn-ea"/>
                <a:cs typeface="+mn-cs"/>
              </a:rPr>
              <a:t>緩和状態に移ります。これより緩和状態の解析をした結果について話したいと思います。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17</a:t>
            </a:fld>
            <a:endParaRPr kumimoji="1" lang="ja-JP" altLang="en-US"/>
          </a:p>
        </p:txBody>
      </p:sp>
    </p:spTree>
    <p:extLst>
      <p:ext uri="{BB962C8B-B14F-4D97-AF65-F5344CB8AC3E}">
        <p14:creationId xmlns:p14="http://schemas.microsoft.com/office/powerpoint/2010/main" val="1142621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こちら</a:t>
            </a:r>
            <a:r>
              <a:rPr kumimoji="1" lang="ja-JP" altLang="en-US" sz="1200" kern="1200">
                <a:solidFill>
                  <a:schemeClr val="tx1"/>
                </a:solidFill>
                <a:effectLst/>
                <a:latin typeface="+mn-lt"/>
                <a:ea typeface="+mn-ea"/>
                <a:cs typeface="+mn-cs"/>
              </a:rPr>
              <a:t>（左）</a:t>
            </a:r>
            <a:r>
              <a:rPr kumimoji="1" lang="ja-JP" altLang="ja-JP" sz="1200" kern="1200">
                <a:solidFill>
                  <a:schemeClr val="tx1"/>
                </a:solidFill>
                <a:effectLst/>
                <a:latin typeface="+mn-lt"/>
                <a:ea typeface="+mn-ea"/>
                <a:cs typeface="+mn-cs"/>
              </a:rPr>
              <a:t>は球の表面付近の磁場の経度方向成分の表面分布と</a:t>
            </a:r>
            <a:r>
              <a:rPr kumimoji="1" lang="ja-JP" altLang="en-US" sz="1200" kern="1200">
                <a:solidFill>
                  <a:schemeClr val="tx1"/>
                </a:solidFill>
                <a:effectLst/>
                <a:latin typeface="+mn-lt"/>
                <a:ea typeface="+mn-ea"/>
                <a:cs typeface="+mn-cs"/>
              </a:rPr>
              <a:t>（右）</a:t>
            </a:r>
            <a:r>
              <a:rPr kumimoji="1" lang="ja-JP" altLang="ja-JP" sz="1200" kern="1200">
                <a:solidFill>
                  <a:schemeClr val="tx1"/>
                </a:solidFill>
                <a:effectLst/>
                <a:latin typeface="+mn-lt"/>
                <a:ea typeface="+mn-ea"/>
                <a:cs typeface="+mn-cs"/>
              </a:rPr>
              <a:t>この球面で球面調和関数展開した時の係数のグラフです。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この図（右端）は球面調和関数の表面分布で、正の領域は緑、負の領域を赤で示しています。</a:t>
            </a:r>
            <a:endParaRPr kumimoji="1" lang="ja-JP" altLang="ja-JP" sz="1200" kern="120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ここからわかることは、緩和前は</a:t>
            </a:r>
            <a:r>
              <a:rPr kumimoji="1" lang="en-US" altLang="ja-JP" sz="1200" kern="1200" dirty="0">
                <a:solidFill>
                  <a:schemeClr val="tx1"/>
                </a:solidFill>
                <a:effectLst/>
                <a:latin typeface="+mn-lt"/>
                <a:ea typeface="+mn-ea"/>
                <a:cs typeface="+mn-cs"/>
              </a:rPr>
              <a:t>Y43</a:t>
            </a:r>
            <a:r>
              <a:rPr kumimoji="1" lang="ja-JP" altLang="ja-JP" sz="1200" kern="1200">
                <a:solidFill>
                  <a:schemeClr val="tx1"/>
                </a:solidFill>
                <a:effectLst/>
                <a:latin typeface="+mn-lt"/>
                <a:ea typeface="+mn-ea"/>
                <a:cs typeface="+mn-cs"/>
              </a:rPr>
              <a:t>成分が強かったのに対し、緩和後では</a:t>
            </a:r>
            <a:r>
              <a:rPr kumimoji="1" lang="en-US" altLang="ja-JP" sz="1200" kern="1200" dirty="0">
                <a:solidFill>
                  <a:schemeClr val="tx1"/>
                </a:solidFill>
                <a:effectLst/>
                <a:latin typeface="+mn-lt"/>
                <a:ea typeface="+mn-ea"/>
                <a:cs typeface="+mn-cs"/>
              </a:rPr>
              <a:t>Y21</a:t>
            </a:r>
            <a:r>
              <a:rPr kumimoji="1" lang="ja-JP" altLang="ja-JP" sz="1200" kern="1200">
                <a:solidFill>
                  <a:schemeClr val="tx1"/>
                </a:solidFill>
                <a:effectLst/>
                <a:latin typeface="+mn-lt"/>
                <a:ea typeface="+mn-ea"/>
                <a:cs typeface="+mn-cs"/>
              </a:rPr>
              <a:t>成分が強くなっていることです。</a:t>
            </a:r>
            <a:endParaRPr kumimoji="1" lang="en-US" altLang="ja-JP"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これは</a:t>
            </a:r>
            <a:r>
              <a:rPr kumimoji="1" lang="en-US" altLang="ja-JP" sz="1200" kern="1200" dirty="0">
                <a:solidFill>
                  <a:schemeClr val="tx1"/>
                </a:solidFill>
                <a:effectLst/>
                <a:latin typeface="+mn-lt"/>
                <a:ea typeface="+mn-ea"/>
                <a:cs typeface="+mn-cs"/>
              </a:rPr>
              <a:t>Y43</a:t>
            </a:r>
            <a:r>
              <a:rPr kumimoji="1" lang="ja-JP" altLang="ja-JP" sz="1200" kern="1200">
                <a:solidFill>
                  <a:schemeClr val="tx1"/>
                </a:solidFill>
                <a:effectLst/>
                <a:latin typeface="+mn-lt"/>
                <a:ea typeface="+mn-ea"/>
                <a:cs typeface="+mn-cs"/>
              </a:rPr>
              <a:t>よりも</a:t>
            </a:r>
            <a:r>
              <a:rPr kumimoji="1" lang="en-US" altLang="ja-JP" sz="1200" kern="1200" dirty="0">
                <a:solidFill>
                  <a:schemeClr val="tx1"/>
                </a:solidFill>
                <a:effectLst/>
                <a:latin typeface="+mn-lt"/>
                <a:ea typeface="+mn-ea"/>
                <a:cs typeface="+mn-cs"/>
              </a:rPr>
              <a:t>Y21</a:t>
            </a:r>
            <a:r>
              <a:rPr kumimoji="1" lang="ja-JP" altLang="ja-JP" sz="1200" kern="1200">
                <a:solidFill>
                  <a:schemeClr val="tx1"/>
                </a:solidFill>
                <a:effectLst/>
                <a:latin typeface="+mn-lt"/>
                <a:ea typeface="+mn-ea"/>
                <a:cs typeface="+mn-cs"/>
              </a:rPr>
              <a:t>のほうが構造的に安定しているからで、</a:t>
            </a:r>
            <a:r>
              <a:rPr kumimoji="1" lang="ja-JP" altLang="en-US" sz="1200" kern="1200">
                <a:solidFill>
                  <a:schemeClr val="tx1"/>
                </a:solidFill>
                <a:effectLst/>
                <a:latin typeface="+mn-lt"/>
                <a:ea typeface="+mn-ea"/>
                <a:cs typeface="+mn-cs"/>
              </a:rPr>
              <a:t>不安定な状態から</a:t>
            </a:r>
            <a:r>
              <a:rPr kumimoji="1" lang="ja-JP" altLang="ja-JP" sz="1200" kern="1200">
                <a:solidFill>
                  <a:schemeClr val="tx1"/>
                </a:solidFill>
                <a:effectLst/>
                <a:latin typeface="+mn-lt"/>
                <a:ea typeface="+mn-ea"/>
                <a:cs typeface="+mn-cs"/>
              </a:rPr>
              <a:t>エネルギーが緩和した結果と言えます。</a:t>
            </a:r>
            <a:endParaRPr kumimoji="1" lang="en-US" altLang="ja-JP" dirty="0"/>
          </a:p>
          <a:p>
            <a:r>
              <a:rPr kumimoji="1" lang="ja-JP" altLang="en-US"/>
              <a:t>ーーー</a:t>
            </a:r>
            <a:endParaRPr kumimoji="1" lang="en-US" altLang="ja-JP" dirty="0"/>
          </a:p>
          <a:p>
            <a:r>
              <a:rPr kumimoji="1" lang="ja-JP" altLang="en-US"/>
              <a:t>詳しく解析する。</a:t>
            </a:r>
            <a:endParaRPr kumimoji="1" lang="en-US" altLang="ja-JP" dirty="0"/>
          </a:p>
          <a:p>
            <a:r>
              <a:rPr kumimoji="1" lang="ja-JP" altLang="en-US"/>
              <a:t>磁場の経度方向成分の</a:t>
            </a:r>
            <a:r>
              <a:rPr kumimoji="1" lang="en-US" altLang="ja-JP" dirty="0"/>
              <a:t>r=0.9</a:t>
            </a:r>
            <a:r>
              <a:rPr kumimoji="1" lang="ja-JP" altLang="en-US"/>
              <a:t>の表面分布（モルワイデ図法）とその球面での球面調和関数展開した係数グラフ</a:t>
            </a:r>
            <a:endParaRPr kumimoji="1" lang="en-US" altLang="ja-JP" dirty="0"/>
          </a:p>
          <a:p>
            <a:r>
              <a:rPr kumimoji="1" lang="en-US" altLang="ja-JP" dirty="0"/>
              <a:t>Y43</a:t>
            </a:r>
            <a:r>
              <a:rPr kumimoji="1" lang="ja-JP" altLang="en-US"/>
              <a:t>成分から</a:t>
            </a:r>
            <a:r>
              <a:rPr kumimoji="1" lang="en-US" altLang="ja-JP" dirty="0"/>
              <a:t>Y21</a:t>
            </a:r>
            <a:r>
              <a:rPr kumimoji="1" lang="ja-JP" altLang="en-US"/>
              <a:t>成分へ</a:t>
            </a:r>
            <a:endParaRPr kumimoji="1" lang="en-US" altLang="ja-JP" dirty="0"/>
          </a:p>
          <a:p>
            <a:r>
              <a:rPr kumimoji="1" lang="ja-JP" altLang="en-US"/>
              <a:t>緩和によって</a:t>
            </a:r>
            <a:r>
              <a:rPr kumimoji="1" lang="en-US" altLang="ja-JP" dirty="0"/>
              <a:t>Y43</a:t>
            </a:r>
            <a:r>
              <a:rPr kumimoji="1" lang="ja-JP" altLang="en-US"/>
              <a:t>の正の領域と負の領域がそれぞれつながり、安定な状態へ</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18</a:t>
            </a:fld>
            <a:endParaRPr kumimoji="1" lang="ja-JP" altLang="en-US"/>
          </a:p>
        </p:txBody>
      </p:sp>
    </p:spTree>
    <p:extLst>
      <p:ext uri="{BB962C8B-B14F-4D97-AF65-F5344CB8AC3E}">
        <p14:creationId xmlns:p14="http://schemas.microsoft.com/office/powerpoint/2010/main" val="1473778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次に半径方向の速度場の分布を示します。初期にゼロであった流れは緩和後では</a:t>
            </a:r>
            <a:r>
              <a:rPr kumimoji="1" lang="en-US" altLang="ja-JP" sz="1200" kern="1200" dirty="0">
                <a:solidFill>
                  <a:schemeClr val="tx1"/>
                </a:solidFill>
                <a:effectLst/>
                <a:latin typeface="+mn-lt"/>
                <a:ea typeface="+mn-ea"/>
                <a:cs typeface="+mn-cs"/>
              </a:rPr>
              <a:t>Y20</a:t>
            </a:r>
            <a:r>
              <a:rPr kumimoji="1" lang="ja-JP" altLang="ja-JP" sz="1200" kern="1200">
                <a:solidFill>
                  <a:schemeClr val="tx1"/>
                </a:solidFill>
                <a:effectLst/>
                <a:latin typeface="+mn-lt"/>
                <a:ea typeface="+mn-ea"/>
                <a:cs typeface="+mn-cs"/>
              </a:rPr>
              <a:t>成分が強い流れが起きていることがわかります。これは先ほど言った通り、磁力線の輪が縮むことによって流れの駆動力となり、そこから安定した構造へ移行したからだと考えられます。</a:t>
            </a:r>
            <a:r>
              <a:rPr kumimoji="1" lang="ja-JP" altLang="en-US" sz="1200" kern="1200">
                <a:solidFill>
                  <a:schemeClr val="tx1"/>
                </a:solidFill>
                <a:effectLst/>
                <a:latin typeface="+mn-lt"/>
                <a:ea typeface="+mn-ea"/>
                <a:cs typeface="+mn-cs"/>
              </a:rPr>
              <a:t>ここからも四十極状になっていることがわかります。</a:t>
            </a:r>
            <a:endParaRPr kumimoji="1" lang="en-US" altLang="ja-JP" dirty="0"/>
          </a:p>
          <a:p>
            <a:r>
              <a:rPr kumimoji="1" lang="ja-JP" altLang="en-US"/>
              <a:t>ーーー</a:t>
            </a:r>
            <a:endParaRPr kumimoji="1" lang="en-US" altLang="ja-JP" dirty="0"/>
          </a:p>
          <a:p>
            <a:r>
              <a:rPr kumimoji="1" lang="ja-JP" altLang="en-US"/>
              <a:t>速度場を考える</a:t>
            </a:r>
            <a:endParaRPr kumimoji="1" lang="en-US" altLang="ja-JP" dirty="0"/>
          </a:p>
          <a:p>
            <a:r>
              <a:rPr kumimoji="1" lang="ja-JP" altLang="en-US"/>
              <a:t>速度がゼロの状態から</a:t>
            </a:r>
            <a:r>
              <a:rPr kumimoji="1" lang="en-US" altLang="ja-JP" dirty="0"/>
              <a:t>Y20</a:t>
            </a:r>
            <a:r>
              <a:rPr kumimoji="1" lang="ja-JP" altLang="en-US"/>
              <a:t>成分、四重極状の構造が見られる</a:t>
            </a:r>
            <a:endParaRPr kumimoji="1" lang="en-US" altLang="ja-JP" dirty="0"/>
          </a:p>
          <a:p>
            <a:r>
              <a:rPr kumimoji="1" lang="ja-JP" altLang="en-US"/>
              <a:t>おそらく磁力線のリングが縮まり、流れの駆動力となったから</a:t>
            </a:r>
            <a:endParaRPr kumimoji="1" lang="en-US" altLang="ja-JP"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19</a:t>
            </a:fld>
            <a:endParaRPr kumimoji="1" lang="ja-JP" altLang="en-US"/>
          </a:p>
        </p:txBody>
      </p:sp>
    </p:spTree>
    <p:extLst>
      <p:ext uri="{BB962C8B-B14F-4D97-AF65-F5344CB8AC3E}">
        <p14:creationId xmlns:p14="http://schemas.microsoft.com/office/powerpoint/2010/main" val="2695282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まず研究背景としまして、</a:t>
            </a:r>
            <a:r>
              <a:rPr kumimoji="1" lang="en-US" altLang="ja-JP" sz="1200" kern="1200" dirty="0">
                <a:solidFill>
                  <a:schemeClr val="tx1"/>
                </a:solidFill>
                <a:effectLst/>
                <a:latin typeface="+mn-lt"/>
                <a:ea typeface="+mn-ea"/>
                <a:cs typeface="+mn-cs"/>
              </a:rPr>
              <a:t>MHD</a:t>
            </a:r>
            <a:r>
              <a:rPr kumimoji="1" lang="ja-JP" altLang="ja-JP" sz="1200" kern="1200">
                <a:solidFill>
                  <a:schemeClr val="tx1"/>
                </a:solidFill>
                <a:effectLst/>
                <a:latin typeface="+mn-lt"/>
                <a:ea typeface="+mn-ea"/>
                <a:cs typeface="+mn-cs"/>
              </a:rPr>
              <a:t>流体の基礎物理過程の解明についてこれまで多くの研究がされてきました。</a:t>
            </a:r>
            <a:r>
              <a:rPr kumimoji="1" lang="en-US" altLang="ja-JP" sz="1200" kern="1200" dirty="0">
                <a:solidFill>
                  <a:schemeClr val="tx1"/>
                </a:solidFill>
                <a:effectLst/>
                <a:latin typeface="+mn-lt"/>
                <a:ea typeface="+mn-ea"/>
                <a:cs typeface="+mn-cs"/>
              </a:rPr>
              <a:t>MHD</a:t>
            </a:r>
            <a:r>
              <a:rPr kumimoji="1" lang="ja-JP" altLang="ja-JP" sz="1200" kern="1200">
                <a:solidFill>
                  <a:schemeClr val="tx1"/>
                </a:solidFill>
                <a:effectLst/>
                <a:latin typeface="+mn-lt"/>
                <a:ea typeface="+mn-ea"/>
                <a:cs typeface="+mn-cs"/>
              </a:rPr>
              <a:t>流体とは電気伝導性流体のことで、例として太陽プラズマや液体鉄などが挙げられます。</a:t>
            </a:r>
          </a:p>
          <a:p>
            <a:r>
              <a:rPr kumimoji="1" lang="ja-JP" altLang="ja-JP" sz="1200" kern="1200">
                <a:solidFill>
                  <a:schemeClr val="tx1"/>
                </a:solidFill>
                <a:effectLst/>
                <a:latin typeface="+mn-lt"/>
                <a:ea typeface="+mn-ea"/>
                <a:cs typeface="+mn-cs"/>
              </a:rPr>
              <a:t>そして</a:t>
            </a:r>
            <a:r>
              <a:rPr kumimoji="1" lang="en-US" altLang="ja-JP" sz="1200" kern="1200" dirty="0">
                <a:solidFill>
                  <a:schemeClr val="tx1"/>
                </a:solidFill>
                <a:effectLst/>
                <a:latin typeface="+mn-lt"/>
                <a:ea typeface="+mn-ea"/>
                <a:cs typeface="+mn-cs"/>
              </a:rPr>
              <a:t>MHD</a:t>
            </a:r>
            <a:r>
              <a:rPr kumimoji="1" lang="ja-JP" altLang="ja-JP" sz="1200" kern="1200">
                <a:solidFill>
                  <a:schemeClr val="tx1"/>
                </a:solidFill>
                <a:effectLst/>
                <a:latin typeface="+mn-lt"/>
                <a:ea typeface="+mn-ea"/>
                <a:cs typeface="+mn-cs"/>
              </a:rPr>
              <a:t>流体の中でも流れを伴う緩和現象については未解明な点が数多く残されています。緩和</a:t>
            </a:r>
            <a:r>
              <a:rPr kumimoji="1" lang="ja-JP" altLang="en-US" sz="1200" kern="1200">
                <a:solidFill>
                  <a:schemeClr val="tx1"/>
                </a:solidFill>
                <a:effectLst/>
                <a:latin typeface="+mn-lt"/>
                <a:ea typeface="+mn-ea"/>
                <a:cs typeface="+mn-cs"/>
              </a:rPr>
              <a:t>現象</a:t>
            </a:r>
            <a:r>
              <a:rPr kumimoji="1" lang="ja-JP" altLang="ja-JP" sz="1200" kern="1200">
                <a:solidFill>
                  <a:schemeClr val="tx1"/>
                </a:solidFill>
                <a:effectLst/>
                <a:latin typeface="+mn-lt"/>
                <a:ea typeface="+mn-ea"/>
                <a:cs typeface="+mn-cs"/>
              </a:rPr>
              <a:t>とは系が高エネルギーの状態から低エネルギーの状態に落ち着くことを言います。本研究ではこの緩和現象を対象にしました。</a:t>
            </a:r>
            <a:endParaRPr kumimoji="1" lang="en-US" altLang="ja-JP" sz="1200" kern="1200" dirty="0">
              <a:solidFill>
                <a:schemeClr val="tx1"/>
              </a:solidFill>
              <a:effectLst/>
              <a:latin typeface="+mn-lt"/>
              <a:ea typeface="+mn-ea"/>
              <a:cs typeface="+mn-cs"/>
            </a:endParaRPr>
          </a:p>
          <a:p>
            <a:endParaRPr kumimoji="1" lang="en-US" altLang="ja-JP" dirty="0"/>
          </a:p>
          <a:p>
            <a:r>
              <a:rPr kumimoji="1" lang="ja-JP" altLang="en-US"/>
              <a:t>ーーー</a:t>
            </a:r>
            <a:endParaRPr kumimoji="1" lang="en-US" altLang="ja-JP" dirty="0"/>
          </a:p>
          <a:p>
            <a:r>
              <a:rPr kumimoji="1" lang="en-US" altLang="ja-JP" dirty="0"/>
              <a:t>MHD</a:t>
            </a:r>
            <a:r>
              <a:rPr kumimoji="1" lang="ja-JP" altLang="en-US"/>
              <a:t>流体とは</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地球や太陽の活動を理解するために不可欠</a:t>
            </a:r>
            <a:endParaRPr kumimoji="1" lang="en-US" altLang="ja-JP" dirty="0"/>
          </a:p>
          <a:p>
            <a:r>
              <a:rPr kumimoji="1" lang="ja-JP" altLang="en-US"/>
              <a:t>流れを伴う緩和現象、未解明</a:t>
            </a:r>
            <a:endParaRPr kumimoji="1" lang="en-US" altLang="ja-JP" dirty="0"/>
          </a:p>
          <a:p>
            <a:r>
              <a:rPr kumimoji="1" lang="ja-JP" altLang="en-US"/>
              <a:t>緩和現象とは</a:t>
            </a:r>
            <a:endParaRPr kumimoji="1" lang="en-US" altLang="ja-JP"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2</a:t>
            </a:fld>
            <a:endParaRPr kumimoji="1" lang="ja-JP" altLang="en-US"/>
          </a:p>
        </p:txBody>
      </p:sp>
    </p:spTree>
    <p:extLst>
      <p:ext uri="{BB962C8B-B14F-4D97-AF65-F5344CB8AC3E}">
        <p14:creationId xmlns:p14="http://schemas.microsoft.com/office/powerpoint/2010/main" val="4032244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こちらがまとめです。</a:t>
            </a:r>
          </a:p>
          <a:p>
            <a:r>
              <a:rPr kumimoji="1" lang="ja-JP" altLang="ja-JP" sz="1200" kern="1200">
                <a:solidFill>
                  <a:schemeClr val="tx1"/>
                </a:solidFill>
                <a:effectLst/>
                <a:latin typeface="+mn-lt"/>
                <a:ea typeface="+mn-ea"/>
                <a:cs typeface="+mn-cs"/>
              </a:rPr>
              <a:t>まず磁場は表面付近で初期の６つの磁力線のリングの構造を保ちつつ、より安定した状態に落ち着くことがわかりました。</a:t>
            </a:r>
          </a:p>
          <a:p>
            <a:r>
              <a:rPr kumimoji="1" lang="ja-JP" altLang="ja-JP" sz="1200" kern="1200">
                <a:solidFill>
                  <a:schemeClr val="tx1"/>
                </a:solidFill>
                <a:effectLst/>
                <a:latin typeface="+mn-lt"/>
                <a:ea typeface="+mn-ea"/>
                <a:cs typeface="+mn-cs"/>
              </a:rPr>
              <a:t>また速度場は磁力線のリングの中心から球の中心を通り、両極を通って、球の表面を通り、磁力線のリングの中心に戻るという四十極状のサイクルができることがわかりました。</a:t>
            </a:r>
          </a:p>
          <a:p>
            <a:r>
              <a:rPr kumimoji="1" lang="ja-JP" altLang="ja-JP" sz="1200" kern="1200">
                <a:solidFill>
                  <a:schemeClr val="tx1"/>
                </a:solidFill>
                <a:effectLst/>
                <a:latin typeface="+mn-lt"/>
                <a:ea typeface="+mn-ea"/>
                <a:cs typeface="+mn-cs"/>
              </a:rPr>
              <a:t>こちらは磁場と速度場の模式図です。</a:t>
            </a:r>
            <a:endParaRPr kumimoji="1" lang="en-US" altLang="ja-JP" dirty="0"/>
          </a:p>
          <a:p>
            <a:r>
              <a:rPr kumimoji="1" lang="ja-JP" altLang="en-US"/>
              <a:t>ーーー</a:t>
            </a:r>
            <a:endParaRPr kumimoji="1" lang="en-US" altLang="ja-JP" dirty="0"/>
          </a:p>
          <a:p>
            <a:r>
              <a:rPr kumimoji="1" lang="ja-JP" altLang="en-US"/>
              <a:t>右下：磁場と速度場の模式図、青流れ、赤磁場</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20</a:t>
            </a:fld>
            <a:endParaRPr kumimoji="1" lang="ja-JP" altLang="en-US"/>
          </a:p>
        </p:txBody>
      </p:sp>
    </p:spTree>
    <p:extLst>
      <p:ext uri="{BB962C8B-B14F-4D97-AF65-F5344CB8AC3E}">
        <p14:creationId xmlns:p14="http://schemas.microsoft.com/office/powerpoint/2010/main" val="220967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こちらが今後の課題です。</a:t>
            </a:r>
          </a:p>
          <a:p>
            <a:r>
              <a:rPr kumimoji="1" lang="ja-JP" altLang="ja-JP" sz="1200" kern="1200">
                <a:solidFill>
                  <a:schemeClr val="tx1"/>
                </a:solidFill>
                <a:effectLst/>
                <a:latin typeface="+mn-lt"/>
                <a:ea typeface="+mn-ea"/>
                <a:cs typeface="+mn-cs"/>
              </a:rPr>
              <a:t>速度場の構造は単純でわかりやすかったのですが、磁場の中心付近の構造は複雑なのでより詳しい解析が必要になります。</a:t>
            </a:r>
            <a:r>
              <a:rPr kumimoji="1" lang="ja-JP" altLang="en-US" sz="1200" kern="1200">
                <a:solidFill>
                  <a:schemeClr val="tx1"/>
                </a:solidFill>
                <a:effectLst/>
                <a:latin typeface="+mn-lt"/>
                <a:ea typeface="+mn-ea"/>
                <a:cs typeface="+mn-cs"/>
              </a:rPr>
              <a:t>そして、</a:t>
            </a:r>
            <a:r>
              <a:rPr kumimoji="1" lang="ja-JP" altLang="ja-JP" sz="1200" kern="1200">
                <a:solidFill>
                  <a:schemeClr val="tx1"/>
                </a:solidFill>
                <a:effectLst/>
                <a:latin typeface="+mn-lt"/>
                <a:ea typeface="+mn-ea"/>
                <a:cs typeface="+mn-cs"/>
              </a:rPr>
              <a:t>そこから本研究の最終目的である一般的な緩和理論の構築へつなげ</a:t>
            </a:r>
            <a:r>
              <a:rPr kumimoji="1" lang="ja-JP" altLang="en-US" sz="1200" kern="1200">
                <a:solidFill>
                  <a:schemeClr val="tx1"/>
                </a:solidFill>
                <a:effectLst/>
                <a:latin typeface="+mn-lt"/>
                <a:ea typeface="+mn-ea"/>
                <a:cs typeface="+mn-cs"/>
              </a:rPr>
              <a:t>ることが一つの課題です</a:t>
            </a:r>
            <a:r>
              <a:rPr kumimoji="1" lang="ja-JP" altLang="ja-JP" sz="1200" kern="1200">
                <a:solidFill>
                  <a:schemeClr val="tx1"/>
                </a:solidFill>
                <a:effectLst/>
                <a:latin typeface="+mn-lt"/>
                <a:ea typeface="+mn-ea"/>
                <a:cs typeface="+mn-cs"/>
              </a:rPr>
              <a:t>。また様々なエル、エムの初期条件の緩和状態を調べて一つの表にするのも興味深いと考えています。</a:t>
            </a:r>
          </a:p>
          <a:p>
            <a:r>
              <a:rPr kumimoji="1" lang="ja-JP" altLang="ja-JP" sz="1200" kern="1200">
                <a:solidFill>
                  <a:schemeClr val="tx1"/>
                </a:solidFill>
                <a:effectLst/>
                <a:latin typeface="+mn-lt"/>
                <a:ea typeface="+mn-ea"/>
                <a:cs typeface="+mn-cs"/>
              </a:rPr>
              <a:t>以上で発表を終わります。</a:t>
            </a:r>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21</a:t>
            </a:fld>
            <a:endParaRPr kumimoji="1" lang="ja-JP" altLang="en-US"/>
          </a:p>
        </p:txBody>
      </p:sp>
    </p:spTree>
    <p:extLst>
      <p:ext uri="{BB962C8B-B14F-4D97-AF65-F5344CB8AC3E}">
        <p14:creationId xmlns:p14="http://schemas.microsoft.com/office/powerpoint/2010/main" val="3682151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This </a:t>
            </a:r>
            <a:r>
              <a:rPr kumimoji="1" lang="ja-JP" altLang="en-US" dirty="0"/>
              <a:t>is the outline my talk </a:t>
            </a:r>
            <a:r>
              <a:rPr kumimoji="1" lang="ja-JP" altLang="en-US"/>
              <a:t>today.</a:t>
            </a:r>
            <a:endParaRPr kumimoji="1" lang="ja-JP" altLang="en-US" dirty="0"/>
          </a:p>
          <a:p>
            <a:r>
              <a:rPr kumimoji="1" lang="ja-JP" altLang="en-US" dirty="0"/>
              <a:t>First, I will present background of my purpose </a:t>
            </a:r>
            <a:r>
              <a:rPr kumimoji="1" lang="ja-JP" altLang="en-US"/>
              <a:t>today.</a:t>
            </a:r>
            <a:endParaRPr kumimoji="1" lang="ja-JP" altLang="en-US" dirty="0"/>
          </a:p>
          <a:p>
            <a:r>
              <a:rPr kumimoji="1" lang="ja-JP" altLang="en-US" dirty="0"/>
              <a:t>Then, I will introduce some features of our direct named </a:t>
            </a:r>
            <a:r>
              <a:rPr kumimoji="1" lang="ja-JP" altLang="en-US"/>
              <a:t>efortan.</a:t>
            </a:r>
            <a:endParaRPr kumimoji="1" lang="ja-JP" altLang="en-US" dirty="0"/>
          </a:p>
          <a:p>
            <a:r>
              <a:rPr kumimoji="1" lang="ja-JP" altLang="en-US" dirty="0"/>
              <a:t>And , I will explane those features with sample source codes.</a:t>
            </a:r>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22</a:t>
            </a:fld>
            <a:endParaRPr kumimoji="1" lang="ja-JP" altLang="en-US"/>
          </a:p>
        </p:txBody>
      </p:sp>
    </p:spTree>
    <p:extLst>
      <p:ext uri="{BB962C8B-B14F-4D97-AF65-F5344CB8AC3E}">
        <p14:creationId xmlns:p14="http://schemas.microsoft.com/office/powerpoint/2010/main" val="3307259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横軸：時間、縦軸：球内部のエネルギーの総和、青線：運動エネルギー、赤線：磁気エネルギー</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23</a:t>
            </a:fld>
            <a:endParaRPr kumimoji="1" lang="ja-JP" altLang="en-US"/>
          </a:p>
        </p:txBody>
      </p:sp>
    </p:spTree>
    <p:extLst>
      <p:ext uri="{BB962C8B-B14F-4D97-AF65-F5344CB8AC3E}">
        <p14:creationId xmlns:p14="http://schemas.microsoft.com/office/powerpoint/2010/main" val="1384794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このとき具体的にどうなっているのかについて、</a:t>
            </a:r>
            <a:r>
              <a:rPr kumimoji="1" lang="ja-JP" altLang="ja-JP" sz="1200" kern="1200">
                <a:solidFill>
                  <a:schemeClr val="tx1"/>
                </a:solidFill>
                <a:effectLst/>
                <a:latin typeface="+mn-lt"/>
                <a:ea typeface="+mn-ea"/>
                <a:cs typeface="+mn-cs"/>
              </a:rPr>
              <a:t>流れの様子の赤道断面</a:t>
            </a:r>
            <a:r>
              <a:rPr kumimoji="1" lang="ja-JP" altLang="en-US" sz="1200" kern="1200">
                <a:solidFill>
                  <a:schemeClr val="tx1"/>
                </a:solidFill>
                <a:effectLst/>
                <a:latin typeface="+mn-lt"/>
                <a:ea typeface="+mn-ea"/>
                <a:cs typeface="+mn-cs"/>
              </a:rPr>
              <a:t>（左）</a:t>
            </a:r>
            <a:r>
              <a:rPr kumimoji="1" lang="ja-JP" altLang="ja-JP" sz="1200" kern="1200">
                <a:solidFill>
                  <a:schemeClr val="tx1"/>
                </a:solidFill>
                <a:effectLst/>
                <a:latin typeface="+mn-lt"/>
                <a:ea typeface="+mn-ea"/>
                <a:cs typeface="+mn-cs"/>
              </a:rPr>
              <a:t>と子午断面</a:t>
            </a:r>
            <a:r>
              <a:rPr kumimoji="1" lang="ja-JP" altLang="en-US" sz="1200" kern="1200">
                <a:solidFill>
                  <a:schemeClr val="tx1"/>
                </a:solidFill>
                <a:effectLst/>
                <a:latin typeface="+mn-lt"/>
                <a:ea typeface="+mn-ea"/>
                <a:cs typeface="+mn-cs"/>
              </a:rPr>
              <a:t>（右）</a:t>
            </a:r>
            <a:r>
              <a:rPr kumimoji="1" lang="ja-JP" altLang="ja-JP" sz="1200" kern="1200">
                <a:solidFill>
                  <a:schemeClr val="tx1"/>
                </a:solidFill>
                <a:effectLst/>
                <a:latin typeface="+mn-lt"/>
                <a:ea typeface="+mn-ea"/>
                <a:cs typeface="+mn-cs"/>
              </a:rPr>
              <a:t>を示します。</a:t>
            </a:r>
            <a:r>
              <a:rPr kumimoji="1" lang="ja-JP" altLang="en-US" sz="1200" kern="1200">
                <a:solidFill>
                  <a:schemeClr val="tx1"/>
                </a:solidFill>
                <a:effectLst/>
                <a:latin typeface="+mn-lt"/>
                <a:ea typeface="+mn-ea"/>
                <a:cs typeface="+mn-cs"/>
              </a:rPr>
              <a:t>（動画流す）</a:t>
            </a:r>
            <a:r>
              <a:rPr kumimoji="1" lang="ja-JP" altLang="ja-JP" sz="1200" kern="1200">
                <a:solidFill>
                  <a:schemeClr val="tx1"/>
                </a:solidFill>
                <a:effectLst/>
                <a:latin typeface="+mn-lt"/>
                <a:ea typeface="+mn-ea"/>
                <a:cs typeface="+mn-cs"/>
              </a:rPr>
              <a:t>赤道断面では</a:t>
            </a:r>
            <a:r>
              <a:rPr kumimoji="1" lang="ja-JP" altLang="en-US" sz="1200" kern="1200">
                <a:solidFill>
                  <a:schemeClr val="tx1"/>
                </a:solidFill>
                <a:effectLst/>
                <a:latin typeface="+mn-lt"/>
                <a:ea typeface="+mn-ea"/>
                <a:cs typeface="+mn-cs"/>
              </a:rPr>
              <a:t>一度、</a:t>
            </a:r>
            <a:r>
              <a:rPr kumimoji="1" lang="ja-JP" altLang="ja-JP" sz="1200" kern="1200">
                <a:solidFill>
                  <a:schemeClr val="tx1"/>
                </a:solidFill>
                <a:effectLst/>
                <a:latin typeface="+mn-lt"/>
                <a:ea typeface="+mn-ea"/>
                <a:cs typeface="+mn-cs"/>
              </a:rPr>
              <a:t>中心から外側へ６方向に流れが駆動され、最終的に中心方向に流れが生じることがわかります。</a:t>
            </a:r>
          </a:p>
          <a:p>
            <a:r>
              <a:rPr kumimoji="1" lang="ja-JP" altLang="ja-JP" sz="1200" kern="1200">
                <a:solidFill>
                  <a:schemeClr val="tx1"/>
                </a:solidFill>
                <a:effectLst/>
                <a:latin typeface="+mn-lt"/>
                <a:ea typeface="+mn-ea"/>
                <a:cs typeface="+mn-cs"/>
              </a:rPr>
              <a:t>子午断面も最初は球の外側へ流れが生じ、最終的に四重極状の流れになっていることがわかりま</a:t>
            </a:r>
            <a:r>
              <a:rPr kumimoji="1" lang="ja-JP" altLang="en-US" sz="1200" kern="1200">
                <a:solidFill>
                  <a:schemeClr val="tx1"/>
                </a:solidFill>
                <a:effectLst/>
                <a:latin typeface="+mn-lt"/>
                <a:ea typeface="+mn-ea"/>
                <a:cs typeface="+mn-cs"/>
              </a:rPr>
              <a:t>した</a:t>
            </a:r>
            <a:r>
              <a:rPr kumimoji="1" lang="ja-JP" altLang="ja-JP" sz="1200" kern="1200">
                <a:solidFill>
                  <a:schemeClr val="tx1"/>
                </a:solidFill>
                <a:effectLst/>
                <a:latin typeface="+mn-lt"/>
                <a:ea typeface="+mn-ea"/>
                <a:cs typeface="+mn-cs"/>
              </a:rPr>
              <a:t>。</a:t>
            </a:r>
            <a:endParaRPr kumimoji="1" lang="en-US" altLang="ja-JP"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24</a:t>
            </a:fld>
            <a:endParaRPr kumimoji="1" lang="ja-JP" altLang="en-US"/>
          </a:p>
        </p:txBody>
      </p:sp>
    </p:spTree>
    <p:extLst>
      <p:ext uri="{BB962C8B-B14F-4D97-AF65-F5344CB8AC3E}">
        <p14:creationId xmlns:p14="http://schemas.microsoft.com/office/powerpoint/2010/main" val="2942095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このとき具体的にどうなっているのかについて、</a:t>
            </a:r>
            <a:r>
              <a:rPr kumimoji="1" lang="ja-JP" altLang="ja-JP" sz="1200" kern="1200">
                <a:solidFill>
                  <a:schemeClr val="tx1"/>
                </a:solidFill>
                <a:effectLst/>
                <a:latin typeface="+mn-lt"/>
                <a:ea typeface="+mn-ea"/>
                <a:cs typeface="+mn-cs"/>
              </a:rPr>
              <a:t>流れの様子の赤道断面</a:t>
            </a:r>
            <a:r>
              <a:rPr kumimoji="1" lang="ja-JP" altLang="en-US" sz="1200" kern="1200">
                <a:solidFill>
                  <a:schemeClr val="tx1"/>
                </a:solidFill>
                <a:effectLst/>
                <a:latin typeface="+mn-lt"/>
                <a:ea typeface="+mn-ea"/>
                <a:cs typeface="+mn-cs"/>
              </a:rPr>
              <a:t>（左）</a:t>
            </a:r>
            <a:r>
              <a:rPr kumimoji="1" lang="ja-JP" altLang="ja-JP" sz="1200" kern="1200">
                <a:solidFill>
                  <a:schemeClr val="tx1"/>
                </a:solidFill>
                <a:effectLst/>
                <a:latin typeface="+mn-lt"/>
                <a:ea typeface="+mn-ea"/>
                <a:cs typeface="+mn-cs"/>
              </a:rPr>
              <a:t>と子午断面</a:t>
            </a:r>
            <a:r>
              <a:rPr kumimoji="1" lang="ja-JP" altLang="en-US" sz="1200" kern="1200">
                <a:solidFill>
                  <a:schemeClr val="tx1"/>
                </a:solidFill>
                <a:effectLst/>
                <a:latin typeface="+mn-lt"/>
                <a:ea typeface="+mn-ea"/>
                <a:cs typeface="+mn-cs"/>
              </a:rPr>
              <a:t>（右）</a:t>
            </a:r>
            <a:r>
              <a:rPr kumimoji="1" lang="ja-JP" altLang="ja-JP" sz="1200" kern="1200">
                <a:solidFill>
                  <a:schemeClr val="tx1"/>
                </a:solidFill>
                <a:effectLst/>
                <a:latin typeface="+mn-lt"/>
                <a:ea typeface="+mn-ea"/>
                <a:cs typeface="+mn-cs"/>
              </a:rPr>
              <a:t>を示します。</a:t>
            </a:r>
            <a:r>
              <a:rPr kumimoji="1" lang="ja-JP" altLang="en-US" sz="1200" kern="1200">
                <a:solidFill>
                  <a:schemeClr val="tx1"/>
                </a:solidFill>
                <a:effectLst/>
                <a:latin typeface="+mn-lt"/>
                <a:ea typeface="+mn-ea"/>
                <a:cs typeface="+mn-cs"/>
              </a:rPr>
              <a:t>（動画流す）</a:t>
            </a:r>
            <a:r>
              <a:rPr kumimoji="1" lang="ja-JP" altLang="ja-JP" sz="1200" kern="1200">
                <a:solidFill>
                  <a:schemeClr val="tx1"/>
                </a:solidFill>
                <a:effectLst/>
                <a:latin typeface="+mn-lt"/>
                <a:ea typeface="+mn-ea"/>
                <a:cs typeface="+mn-cs"/>
              </a:rPr>
              <a:t>赤道断面では</a:t>
            </a:r>
            <a:r>
              <a:rPr kumimoji="1" lang="ja-JP" altLang="en-US" sz="1200" kern="1200">
                <a:solidFill>
                  <a:schemeClr val="tx1"/>
                </a:solidFill>
                <a:effectLst/>
                <a:latin typeface="+mn-lt"/>
                <a:ea typeface="+mn-ea"/>
                <a:cs typeface="+mn-cs"/>
              </a:rPr>
              <a:t>一度、</a:t>
            </a:r>
            <a:r>
              <a:rPr kumimoji="1" lang="ja-JP" altLang="ja-JP" sz="1200" kern="1200">
                <a:solidFill>
                  <a:schemeClr val="tx1"/>
                </a:solidFill>
                <a:effectLst/>
                <a:latin typeface="+mn-lt"/>
                <a:ea typeface="+mn-ea"/>
                <a:cs typeface="+mn-cs"/>
              </a:rPr>
              <a:t>中心から外側へ６方向に流れが駆動され、最終的に中心方向に流れが生じることがわかります。</a:t>
            </a:r>
          </a:p>
          <a:p>
            <a:r>
              <a:rPr kumimoji="1" lang="ja-JP" altLang="ja-JP" sz="1200" kern="1200">
                <a:solidFill>
                  <a:schemeClr val="tx1"/>
                </a:solidFill>
                <a:effectLst/>
                <a:latin typeface="+mn-lt"/>
                <a:ea typeface="+mn-ea"/>
                <a:cs typeface="+mn-cs"/>
              </a:rPr>
              <a:t>子午断面も最初は球の外側へ流れが生じ、最終的に四重極状の流れになっていることがわかりま</a:t>
            </a:r>
            <a:r>
              <a:rPr kumimoji="1" lang="ja-JP" altLang="en-US" sz="1200" kern="1200">
                <a:solidFill>
                  <a:schemeClr val="tx1"/>
                </a:solidFill>
                <a:effectLst/>
                <a:latin typeface="+mn-lt"/>
                <a:ea typeface="+mn-ea"/>
                <a:cs typeface="+mn-cs"/>
              </a:rPr>
              <a:t>した</a:t>
            </a:r>
            <a:r>
              <a:rPr kumimoji="1" lang="ja-JP" altLang="ja-JP" sz="1200" kern="1200">
                <a:solidFill>
                  <a:schemeClr val="tx1"/>
                </a:solidFill>
                <a:effectLst/>
                <a:latin typeface="+mn-lt"/>
                <a:ea typeface="+mn-ea"/>
                <a:cs typeface="+mn-cs"/>
              </a:rPr>
              <a:t>。</a:t>
            </a:r>
            <a:endParaRPr kumimoji="1" lang="en-US" altLang="ja-JP"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25</a:t>
            </a:fld>
            <a:endParaRPr kumimoji="1" lang="ja-JP" altLang="en-US"/>
          </a:p>
        </p:txBody>
      </p:sp>
    </p:spTree>
    <p:extLst>
      <p:ext uri="{BB962C8B-B14F-4D97-AF65-F5344CB8AC3E}">
        <p14:creationId xmlns:p14="http://schemas.microsoft.com/office/powerpoint/2010/main" val="342158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横軸：時間、縦軸：球内部のエネルギーの総和、青線：運動エネルギー、赤線：磁気エネルギー</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26</a:t>
            </a:fld>
            <a:endParaRPr kumimoji="1" lang="ja-JP" altLang="en-US"/>
          </a:p>
        </p:txBody>
      </p:sp>
    </p:spTree>
    <p:extLst>
      <p:ext uri="{BB962C8B-B14F-4D97-AF65-F5344CB8AC3E}">
        <p14:creationId xmlns:p14="http://schemas.microsoft.com/office/powerpoint/2010/main" val="286414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このとき具体的にどうなっているのかについて、</a:t>
            </a:r>
            <a:r>
              <a:rPr kumimoji="1" lang="ja-JP" altLang="ja-JP" sz="1200" kern="1200">
                <a:solidFill>
                  <a:schemeClr val="tx1"/>
                </a:solidFill>
                <a:effectLst/>
                <a:latin typeface="+mn-lt"/>
                <a:ea typeface="+mn-ea"/>
                <a:cs typeface="+mn-cs"/>
              </a:rPr>
              <a:t>流れの様子の赤道断面</a:t>
            </a:r>
            <a:r>
              <a:rPr kumimoji="1" lang="ja-JP" altLang="en-US" sz="1200" kern="1200">
                <a:solidFill>
                  <a:schemeClr val="tx1"/>
                </a:solidFill>
                <a:effectLst/>
                <a:latin typeface="+mn-lt"/>
                <a:ea typeface="+mn-ea"/>
                <a:cs typeface="+mn-cs"/>
              </a:rPr>
              <a:t>（左）</a:t>
            </a:r>
            <a:r>
              <a:rPr kumimoji="1" lang="ja-JP" altLang="ja-JP" sz="1200" kern="1200">
                <a:solidFill>
                  <a:schemeClr val="tx1"/>
                </a:solidFill>
                <a:effectLst/>
                <a:latin typeface="+mn-lt"/>
                <a:ea typeface="+mn-ea"/>
                <a:cs typeface="+mn-cs"/>
              </a:rPr>
              <a:t>と子午断面</a:t>
            </a:r>
            <a:r>
              <a:rPr kumimoji="1" lang="ja-JP" altLang="en-US" sz="1200" kern="1200">
                <a:solidFill>
                  <a:schemeClr val="tx1"/>
                </a:solidFill>
                <a:effectLst/>
                <a:latin typeface="+mn-lt"/>
                <a:ea typeface="+mn-ea"/>
                <a:cs typeface="+mn-cs"/>
              </a:rPr>
              <a:t>（右）</a:t>
            </a:r>
            <a:r>
              <a:rPr kumimoji="1" lang="ja-JP" altLang="ja-JP" sz="1200" kern="1200">
                <a:solidFill>
                  <a:schemeClr val="tx1"/>
                </a:solidFill>
                <a:effectLst/>
                <a:latin typeface="+mn-lt"/>
                <a:ea typeface="+mn-ea"/>
                <a:cs typeface="+mn-cs"/>
              </a:rPr>
              <a:t>を示します。</a:t>
            </a:r>
            <a:r>
              <a:rPr kumimoji="1" lang="ja-JP" altLang="en-US" sz="1200" kern="1200">
                <a:solidFill>
                  <a:schemeClr val="tx1"/>
                </a:solidFill>
                <a:effectLst/>
                <a:latin typeface="+mn-lt"/>
                <a:ea typeface="+mn-ea"/>
                <a:cs typeface="+mn-cs"/>
              </a:rPr>
              <a:t>（動画流す）</a:t>
            </a:r>
            <a:r>
              <a:rPr kumimoji="1" lang="ja-JP" altLang="ja-JP" sz="1200" kern="1200">
                <a:solidFill>
                  <a:schemeClr val="tx1"/>
                </a:solidFill>
                <a:effectLst/>
                <a:latin typeface="+mn-lt"/>
                <a:ea typeface="+mn-ea"/>
                <a:cs typeface="+mn-cs"/>
              </a:rPr>
              <a:t>赤道断面では</a:t>
            </a:r>
            <a:r>
              <a:rPr kumimoji="1" lang="ja-JP" altLang="en-US" sz="1200" kern="1200">
                <a:solidFill>
                  <a:schemeClr val="tx1"/>
                </a:solidFill>
                <a:effectLst/>
                <a:latin typeface="+mn-lt"/>
                <a:ea typeface="+mn-ea"/>
                <a:cs typeface="+mn-cs"/>
              </a:rPr>
              <a:t>一度、</a:t>
            </a:r>
            <a:r>
              <a:rPr kumimoji="1" lang="ja-JP" altLang="ja-JP" sz="1200" kern="1200">
                <a:solidFill>
                  <a:schemeClr val="tx1"/>
                </a:solidFill>
                <a:effectLst/>
                <a:latin typeface="+mn-lt"/>
                <a:ea typeface="+mn-ea"/>
                <a:cs typeface="+mn-cs"/>
              </a:rPr>
              <a:t>中心から外側へ６方向に流れが駆動され、最終的に中心方向に流れが生じることがわかります。</a:t>
            </a:r>
          </a:p>
          <a:p>
            <a:r>
              <a:rPr kumimoji="1" lang="ja-JP" altLang="ja-JP" sz="1200" kern="1200">
                <a:solidFill>
                  <a:schemeClr val="tx1"/>
                </a:solidFill>
                <a:effectLst/>
                <a:latin typeface="+mn-lt"/>
                <a:ea typeface="+mn-ea"/>
                <a:cs typeface="+mn-cs"/>
              </a:rPr>
              <a:t>子午断面も最初は球の外側へ流れが生じ、最終的に四重極状の流れになっていることがわかりま</a:t>
            </a:r>
            <a:r>
              <a:rPr kumimoji="1" lang="ja-JP" altLang="en-US" sz="1200" kern="1200">
                <a:solidFill>
                  <a:schemeClr val="tx1"/>
                </a:solidFill>
                <a:effectLst/>
                <a:latin typeface="+mn-lt"/>
                <a:ea typeface="+mn-ea"/>
                <a:cs typeface="+mn-cs"/>
              </a:rPr>
              <a:t>した</a:t>
            </a:r>
            <a:r>
              <a:rPr kumimoji="1" lang="ja-JP" altLang="ja-JP" sz="1200" kern="1200">
                <a:solidFill>
                  <a:schemeClr val="tx1"/>
                </a:solidFill>
                <a:effectLst/>
                <a:latin typeface="+mn-lt"/>
                <a:ea typeface="+mn-ea"/>
                <a:cs typeface="+mn-cs"/>
              </a:rPr>
              <a:t>。</a:t>
            </a:r>
            <a:endParaRPr kumimoji="1" lang="en-US" altLang="ja-JP"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27</a:t>
            </a:fld>
            <a:endParaRPr kumimoji="1" lang="ja-JP" altLang="en-US"/>
          </a:p>
        </p:txBody>
      </p:sp>
    </p:spTree>
    <p:extLst>
      <p:ext uri="{BB962C8B-B14F-4D97-AF65-F5344CB8AC3E}">
        <p14:creationId xmlns:p14="http://schemas.microsoft.com/office/powerpoint/2010/main" val="3617196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28</a:t>
            </a:fld>
            <a:endParaRPr kumimoji="1" lang="ja-JP" altLang="en-US"/>
          </a:p>
        </p:txBody>
      </p:sp>
    </p:spTree>
    <p:extLst>
      <p:ext uri="{BB962C8B-B14F-4D97-AF65-F5344CB8AC3E}">
        <p14:creationId xmlns:p14="http://schemas.microsoft.com/office/powerpoint/2010/main" val="2531938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左：</a:t>
            </a:r>
            <a:r>
              <a:rPr kumimoji="1" lang="en-US" altLang="ja-JP" dirty="0" err="1"/>
              <a:t>eFortran</a:t>
            </a:r>
            <a:r>
              <a:rPr kumimoji="1" lang="ja-JP" altLang="en-US"/>
              <a:t>、右：</a:t>
            </a:r>
            <a:r>
              <a:rPr kumimoji="1" lang="en-US" altLang="ja-JP" dirty="0"/>
              <a:t>Fortran</a:t>
            </a:r>
          </a:p>
          <a:p>
            <a:r>
              <a:rPr kumimoji="1" lang="ja-JP" altLang="en-US"/>
              <a:t>入れ子も可能</a:t>
            </a:r>
            <a:endParaRPr kumimoji="1" lang="en-US" altLang="ja-JP" dirty="0"/>
          </a:p>
          <a:p>
            <a:r>
              <a:rPr kumimoji="1" lang="ja-JP" altLang="en-US"/>
              <a:t>本研究では</a:t>
            </a:r>
            <a:r>
              <a:rPr kumimoji="1" lang="en-US" altLang="ja-JP" dirty="0" err="1"/>
              <a:t>eFortran</a:t>
            </a:r>
            <a:r>
              <a:rPr kumimoji="1" lang="ja-JP" altLang="en-US"/>
              <a:t>でコーディングした。</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29</a:t>
            </a:fld>
            <a:endParaRPr kumimoji="1" lang="ja-JP" altLang="en-US"/>
          </a:p>
        </p:txBody>
      </p:sp>
    </p:spTree>
    <p:extLst>
      <p:ext uri="{BB962C8B-B14F-4D97-AF65-F5344CB8AC3E}">
        <p14:creationId xmlns:p14="http://schemas.microsoft.com/office/powerpoint/2010/main" val="214560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本研究の先行研究として、</a:t>
            </a:r>
            <a:r>
              <a:rPr kumimoji="1" lang="en-US" altLang="ja-JP" sz="1200" kern="1200" dirty="0" err="1">
                <a:solidFill>
                  <a:schemeClr val="tx1"/>
                </a:solidFill>
                <a:effectLst/>
                <a:latin typeface="+mn-lt"/>
                <a:ea typeface="+mn-ea"/>
                <a:cs typeface="+mn-cs"/>
              </a:rPr>
              <a:t>J.B.Taylor</a:t>
            </a:r>
            <a:r>
              <a:rPr kumimoji="1" lang="ja-JP" altLang="ja-JP" sz="1200" kern="1200">
                <a:solidFill>
                  <a:schemeClr val="tx1"/>
                </a:solidFill>
                <a:effectLst/>
                <a:latin typeface="+mn-lt"/>
                <a:ea typeface="+mn-ea"/>
                <a:cs typeface="+mn-cs"/>
              </a:rPr>
              <a:t>が</a:t>
            </a:r>
            <a:r>
              <a:rPr kumimoji="1" lang="en-US" altLang="ja-JP" sz="1200" kern="1200" dirty="0">
                <a:solidFill>
                  <a:schemeClr val="tx1"/>
                </a:solidFill>
                <a:effectLst/>
                <a:latin typeface="+mn-lt"/>
                <a:ea typeface="+mn-ea"/>
                <a:cs typeface="+mn-cs"/>
              </a:rPr>
              <a:t>Taylor</a:t>
            </a:r>
            <a:r>
              <a:rPr kumimoji="1" lang="ja-JP" altLang="ja-JP" sz="1200" kern="1200">
                <a:solidFill>
                  <a:schemeClr val="tx1"/>
                </a:solidFill>
                <a:effectLst/>
                <a:latin typeface="+mn-lt"/>
                <a:ea typeface="+mn-ea"/>
                <a:cs typeface="+mn-cs"/>
              </a:rPr>
              <a:t>理論を提唱しました。</a:t>
            </a:r>
            <a:r>
              <a:rPr kumimoji="1" lang="en-US" altLang="ja-JP" sz="1200" kern="1200" dirty="0">
                <a:solidFill>
                  <a:schemeClr val="tx1"/>
                </a:solidFill>
                <a:effectLst/>
                <a:latin typeface="+mn-lt"/>
                <a:ea typeface="+mn-ea"/>
                <a:cs typeface="+mn-cs"/>
              </a:rPr>
              <a:t>Taylor</a:t>
            </a:r>
            <a:r>
              <a:rPr kumimoji="1" lang="ja-JP" altLang="ja-JP" sz="1200" kern="1200">
                <a:solidFill>
                  <a:schemeClr val="tx1"/>
                </a:solidFill>
                <a:effectLst/>
                <a:latin typeface="+mn-lt"/>
                <a:ea typeface="+mn-ea"/>
                <a:cs typeface="+mn-cs"/>
              </a:rPr>
              <a:t>理論とは緩和後はどこにも力が働かない</a:t>
            </a:r>
            <a:r>
              <a:rPr kumimoji="1" lang="en-US" altLang="ja-JP" sz="1200" kern="1200" dirty="0">
                <a:solidFill>
                  <a:schemeClr val="tx1"/>
                </a:solidFill>
                <a:effectLst/>
                <a:latin typeface="+mn-lt"/>
                <a:ea typeface="+mn-ea"/>
                <a:cs typeface="+mn-cs"/>
              </a:rPr>
              <a:t>force-free</a:t>
            </a:r>
            <a:r>
              <a:rPr kumimoji="1" lang="ja-JP" altLang="ja-JP" sz="1200" kern="1200">
                <a:solidFill>
                  <a:schemeClr val="tx1"/>
                </a:solidFill>
                <a:effectLst/>
                <a:latin typeface="+mn-lt"/>
                <a:ea typeface="+mn-ea"/>
                <a:cs typeface="+mn-cs"/>
              </a:rPr>
              <a:t>状態になるということを示した理論です。</a:t>
            </a:r>
          </a:p>
          <a:p>
            <a:r>
              <a:rPr kumimoji="1" lang="ja-JP" altLang="ja-JP" sz="1200" kern="1200">
                <a:solidFill>
                  <a:schemeClr val="tx1"/>
                </a:solidFill>
                <a:effectLst/>
                <a:latin typeface="+mn-lt"/>
                <a:ea typeface="+mn-ea"/>
                <a:cs typeface="+mn-cs"/>
              </a:rPr>
              <a:t>しかし、</a:t>
            </a:r>
            <a:r>
              <a:rPr kumimoji="1" lang="en-US" altLang="ja-JP" sz="1200" kern="1200" dirty="0">
                <a:solidFill>
                  <a:schemeClr val="tx1"/>
                </a:solidFill>
                <a:effectLst/>
                <a:latin typeface="+mn-lt"/>
                <a:ea typeface="+mn-ea"/>
                <a:cs typeface="+mn-cs"/>
              </a:rPr>
              <a:t>Taylor</a:t>
            </a:r>
            <a:r>
              <a:rPr kumimoji="1" lang="ja-JP" altLang="ja-JP" sz="1200" kern="1200">
                <a:solidFill>
                  <a:schemeClr val="tx1"/>
                </a:solidFill>
                <a:effectLst/>
                <a:latin typeface="+mn-lt"/>
                <a:ea typeface="+mn-ea"/>
                <a:cs typeface="+mn-cs"/>
              </a:rPr>
              <a:t>理論では緩和状態において流れがないものと仮定していますが、一般的に緩和状態で流れはあります。よって</a:t>
            </a:r>
            <a:r>
              <a:rPr kumimoji="1" lang="en-US" altLang="ja-JP" sz="1200" kern="1200" dirty="0">
                <a:solidFill>
                  <a:schemeClr val="tx1"/>
                </a:solidFill>
                <a:effectLst/>
                <a:latin typeface="+mn-lt"/>
                <a:ea typeface="+mn-ea"/>
                <a:cs typeface="+mn-cs"/>
              </a:rPr>
              <a:t>Taylor</a:t>
            </a:r>
            <a:r>
              <a:rPr kumimoji="1" lang="ja-JP" altLang="ja-JP" sz="1200" kern="1200">
                <a:solidFill>
                  <a:schemeClr val="tx1"/>
                </a:solidFill>
                <a:effectLst/>
                <a:latin typeface="+mn-lt"/>
                <a:ea typeface="+mn-ea"/>
                <a:cs typeface="+mn-cs"/>
              </a:rPr>
              <a:t>理論は特殊な</a:t>
            </a:r>
            <a:r>
              <a:rPr kumimoji="1" lang="en-US" altLang="ja-JP" sz="1200" kern="1200" dirty="0">
                <a:solidFill>
                  <a:schemeClr val="tx1"/>
                </a:solidFill>
                <a:effectLst/>
                <a:latin typeface="+mn-lt"/>
                <a:ea typeface="+mn-ea"/>
                <a:cs typeface="+mn-cs"/>
              </a:rPr>
              <a:t>MHD</a:t>
            </a:r>
            <a:r>
              <a:rPr kumimoji="1" lang="ja-JP" altLang="ja-JP" sz="1200" kern="1200">
                <a:solidFill>
                  <a:schemeClr val="tx1"/>
                </a:solidFill>
                <a:effectLst/>
                <a:latin typeface="+mn-lt"/>
                <a:ea typeface="+mn-ea"/>
                <a:cs typeface="+mn-cs"/>
              </a:rPr>
              <a:t>緩和理論と言えます。</a:t>
            </a:r>
          </a:p>
          <a:p>
            <a:r>
              <a:rPr kumimoji="1" lang="ja-JP" altLang="en-US"/>
              <a:t>ーーー</a:t>
            </a:r>
            <a:endParaRPr kumimoji="1" lang="en-US" altLang="ja-JP" dirty="0"/>
          </a:p>
          <a:p>
            <a:r>
              <a:rPr kumimoji="1" lang="ja-JP" altLang="en-US"/>
              <a:t>領域内のローレンツ力がゼロ</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3</a:t>
            </a:fld>
            <a:endParaRPr kumimoji="1" lang="ja-JP" altLang="en-US"/>
          </a:p>
        </p:txBody>
      </p:sp>
    </p:spTree>
    <p:extLst>
      <p:ext uri="{BB962C8B-B14F-4D97-AF65-F5344CB8AC3E}">
        <p14:creationId xmlns:p14="http://schemas.microsoft.com/office/powerpoint/2010/main" val="1093400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コード実装にあたって</a:t>
            </a:r>
            <a:endParaRPr kumimoji="1" lang="en-US" altLang="ja-JP" dirty="0"/>
          </a:p>
          <a:p>
            <a:r>
              <a:rPr kumimoji="1" lang="en-US" altLang="ja-JP" dirty="0"/>
              <a:t>C</a:t>
            </a:r>
            <a:r>
              <a:rPr kumimoji="1" lang="ja-JP" altLang="en-US"/>
              <a:t>や</a:t>
            </a:r>
            <a:r>
              <a:rPr kumimoji="1" lang="en-US" altLang="ja-JP" dirty="0"/>
              <a:t>Java</a:t>
            </a:r>
            <a:r>
              <a:rPr kumimoji="1" lang="ja-JP" altLang="en-US"/>
              <a:t>にあるブロックコメントアウト機能が</a:t>
            </a:r>
            <a:r>
              <a:rPr kumimoji="1" lang="en-US" altLang="ja-JP" dirty="0"/>
              <a:t>Fortran</a:t>
            </a:r>
            <a:r>
              <a:rPr kumimoji="1" lang="ja-JP" altLang="en-US"/>
              <a:t>にはない</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30</a:t>
            </a:fld>
            <a:endParaRPr kumimoji="1" lang="ja-JP" altLang="en-US"/>
          </a:p>
        </p:txBody>
      </p:sp>
    </p:spTree>
    <p:extLst>
      <p:ext uri="{BB962C8B-B14F-4D97-AF65-F5344CB8AC3E}">
        <p14:creationId xmlns:p14="http://schemas.microsoft.com/office/powerpoint/2010/main" val="4242139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This </a:t>
            </a:r>
            <a:r>
              <a:rPr kumimoji="1" lang="ja-JP" altLang="en-US" dirty="0"/>
              <a:t>is the outline my talk </a:t>
            </a:r>
            <a:r>
              <a:rPr kumimoji="1" lang="ja-JP" altLang="en-US"/>
              <a:t>today.</a:t>
            </a:r>
            <a:endParaRPr kumimoji="1" lang="ja-JP" altLang="en-US" dirty="0"/>
          </a:p>
          <a:p>
            <a:r>
              <a:rPr kumimoji="1" lang="ja-JP" altLang="en-US" dirty="0"/>
              <a:t>First, I will present background of my purpose </a:t>
            </a:r>
            <a:r>
              <a:rPr kumimoji="1" lang="ja-JP" altLang="en-US"/>
              <a:t>today.</a:t>
            </a:r>
            <a:endParaRPr kumimoji="1" lang="ja-JP" altLang="en-US" dirty="0"/>
          </a:p>
          <a:p>
            <a:r>
              <a:rPr kumimoji="1" lang="ja-JP" altLang="en-US" dirty="0"/>
              <a:t>Then, I will introduce some features of our direct named </a:t>
            </a:r>
            <a:r>
              <a:rPr kumimoji="1" lang="ja-JP" altLang="en-US"/>
              <a:t>efortan.</a:t>
            </a:r>
            <a:endParaRPr kumimoji="1" lang="ja-JP" altLang="en-US" dirty="0"/>
          </a:p>
          <a:p>
            <a:r>
              <a:rPr kumimoji="1" lang="ja-JP" altLang="en-US" dirty="0"/>
              <a:t>And , I will explane those features with sample source codes.</a:t>
            </a:r>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31</a:t>
            </a:fld>
            <a:endParaRPr kumimoji="1" lang="ja-JP" altLang="en-US"/>
          </a:p>
        </p:txBody>
      </p:sp>
    </p:spTree>
    <p:extLst>
      <p:ext uri="{BB962C8B-B14F-4D97-AF65-F5344CB8AC3E}">
        <p14:creationId xmlns:p14="http://schemas.microsoft.com/office/powerpoint/2010/main" val="2025168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リングの数を増やすとお互いのリングが縮まるのを</a:t>
            </a:r>
            <a:r>
              <a:rPr kumimoji="1" lang="ja-JP" altLang="en-US" dirty="0"/>
              <a:t>妨げるため、発散を防ぐことができる</a:t>
            </a:r>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32</a:t>
            </a:fld>
            <a:endParaRPr kumimoji="1" lang="ja-JP" altLang="en-US"/>
          </a:p>
        </p:txBody>
      </p:sp>
    </p:spTree>
    <p:extLst>
      <p:ext uri="{BB962C8B-B14F-4D97-AF65-F5344CB8AC3E}">
        <p14:creationId xmlns:p14="http://schemas.microsoft.com/office/powerpoint/2010/main" val="49916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リングの数を増やすとお互いのリングが縮まるのを</a:t>
            </a:r>
            <a:r>
              <a:rPr kumimoji="1" lang="ja-JP" altLang="en-US" dirty="0"/>
              <a:t>妨げるため、発散を防ぐことができる</a:t>
            </a:r>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33</a:t>
            </a:fld>
            <a:endParaRPr kumimoji="1" lang="ja-JP" altLang="en-US"/>
          </a:p>
        </p:txBody>
      </p:sp>
    </p:spTree>
    <p:extLst>
      <p:ext uri="{BB962C8B-B14F-4D97-AF65-F5344CB8AC3E}">
        <p14:creationId xmlns:p14="http://schemas.microsoft.com/office/powerpoint/2010/main" val="1782537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リングの数を増やすとお互いのリングが縮まるのを</a:t>
            </a:r>
            <a:r>
              <a:rPr kumimoji="1" lang="ja-JP" altLang="en-US" dirty="0"/>
              <a:t>妨げるため、発散を防ぐことができる</a:t>
            </a:r>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34</a:t>
            </a:fld>
            <a:endParaRPr kumimoji="1" lang="ja-JP" altLang="en-US"/>
          </a:p>
        </p:txBody>
      </p:sp>
    </p:spTree>
    <p:extLst>
      <p:ext uri="{BB962C8B-B14F-4D97-AF65-F5344CB8AC3E}">
        <p14:creationId xmlns:p14="http://schemas.microsoft.com/office/powerpoint/2010/main" val="3791546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Rigid</a:t>
            </a:r>
            <a:r>
              <a:rPr kumimoji="1" lang="ja-JP" altLang="en-US" dirty="0"/>
              <a:t>境界の方が自然界で一般的</a:t>
            </a:r>
            <a:endParaRPr kumimoji="1" lang="en-US" altLang="ja-JP" dirty="0"/>
          </a:p>
          <a:p>
            <a:r>
              <a:rPr kumimoji="1" lang="ja-JP" altLang="en-US" dirty="0"/>
              <a:t>問題になるのは流れのエネルギーが消えてしまうこと</a:t>
            </a:r>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35</a:t>
            </a:fld>
            <a:endParaRPr kumimoji="1" lang="ja-JP" altLang="en-US"/>
          </a:p>
        </p:txBody>
      </p:sp>
    </p:spTree>
    <p:extLst>
      <p:ext uri="{BB962C8B-B14F-4D97-AF65-F5344CB8AC3E}">
        <p14:creationId xmlns:p14="http://schemas.microsoft.com/office/powerpoint/2010/main" val="1346917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Rigid</a:t>
            </a:r>
            <a:r>
              <a:rPr kumimoji="1" lang="ja-JP" altLang="en-US" dirty="0"/>
              <a:t>境界の方が自然界で一般的</a:t>
            </a:r>
            <a:endParaRPr kumimoji="1" lang="en-US" altLang="ja-JP" dirty="0"/>
          </a:p>
          <a:p>
            <a:r>
              <a:rPr kumimoji="1" lang="ja-JP" altLang="en-US" dirty="0"/>
              <a:t>問題になるのは流れのエネルギーが消えてしまうこと</a:t>
            </a:r>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36</a:t>
            </a:fld>
            <a:endParaRPr kumimoji="1" lang="ja-JP" altLang="en-US"/>
          </a:p>
        </p:txBody>
      </p:sp>
    </p:spTree>
    <p:extLst>
      <p:ext uri="{BB962C8B-B14F-4D97-AF65-F5344CB8AC3E}">
        <p14:creationId xmlns:p14="http://schemas.microsoft.com/office/powerpoint/2010/main" val="4127944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This </a:t>
            </a:r>
            <a:r>
              <a:rPr kumimoji="1" lang="ja-JP" altLang="en-US" dirty="0"/>
              <a:t>is the outline my talk </a:t>
            </a:r>
            <a:r>
              <a:rPr kumimoji="1" lang="ja-JP" altLang="en-US"/>
              <a:t>today.</a:t>
            </a:r>
            <a:endParaRPr kumimoji="1" lang="ja-JP" altLang="en-US" dirty="0"/>
          </a:p>
          <a:p>
            <a:r>
              <a:rPr kumimoji="1" lang="ja-JP" altLang="en-US" dirty="0"/>
              <a:t>First, I will present background of my purpose </a:t>
            </a:r>
            <a:r>
              <a:rPr kumimoji="1" lang="ja-JP" altLang="en-US"/>
              <a:t>today.</a:t>
            </a:r>
            <a:endParaRPr kumimoji="1" lang="ja-JP" altLang="en-US" dirty="0"/>
          </a:p>
          <a:p>
            <a:r>
              <a:rPr kumimoji="1" lang="ja-JP" altLang="en-US" dirty="0"/>
              <a:t>Then, I will introduce some features of our direct named </a:t>
            </a:r>
            <a:r>
              <a:rPr kumimoji="1" lang="ja-JP" altLang="en-US"/>
              <a:t>efortan.</a:t>
            </a:r>
            <a:endParaRPr kumimoji="1" lang="ja-JP" altLang="en-US" dirty="0"/>
          </a:p>
          <a:p>
            <a:r>
              <a:rPr kumimoji="1" lang="ja-JP" altLang="en-US" dirty="0"/>
              <a:t>And , I will explane those features with sample source codes.</a:t>
            </a:r>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37</a:t>
            </a:fld>
            <a:endParaRPr kumimoji="1" lang="ja-JP" altLang="en-US"/>
          </a:p>
        </p:txBody>
      </p:sp>
    </p:spTree>
    <p:extLst>
      <p:ext uri="{BB962C8B-B14F-4D97-AF65-F5344CB8AC3E}">
        <p14:creationId xmlns:p14="http://schemas.microsoft.com/office/powerpoint/2010/main" val="409766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そこで本研究では流れがある緩和理論を構築することを目的にしました。そのために流れを妨げない球状のジオメトリを考えます。シミュレーションでは球の半径を１にしています。</a:t>
            </a:r>
          </a:p>
          <a:p>
            <a:r>
              <a:rPr kumimoji="1" lang="ja-JP" altLang="ja-JP" sz="1200" kern="1200">
                <a:solidFill>
                  <a:schemeClr val="tx1"/>
                </a:solidFill>
                <a:effectLst/>
                <a:latin typeface="+mn-lt"/>
                <a:ea typeface="+mn-ea"/>
                <a:cs typeface="+mn-cs"/>
              </a:rPr>
              <a:t>当研究室での先行研究として山本らが初期磁場の形状を緯度方向のモードが１、経度方向のモードが０の単純なリング状としてシミュレーションを行いました。</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その結果、こちら（右上）のような正方形上に渦ができる緩和構造を発見しました。</a:t>
            </a:r>
            <a:endParaRPr kumimoji="1" lang="ja-JP" altLang="ja-JP" sz="1200" kern="120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本研究では</a:t>
            </a:r>
            <a:r>
              <a:rPr kumimoji="1" lang="ja-JP" altLang="en-US" sz="1200" kern="1200">
                <a:solidFill>
                  <a:schemeClr val="tx1"/>
                </a:solidFill>
                <a:effectLst/>
                <a:latin typeface="+mn-lt"/>
                <a:ea typeface="+mn-ea"/>
                <a:cs typeface="+mn-cs"/>
              </a:rPr>
              <a:t>より複雑な構造</a:t>
            </a:r>
            <a:r>
              <a:rPr kumimoji="1" lang="ja-JP" altLang="ja-JP" sz="1200" kern="1200">
                <a:solidFill>
                  <a:schemeClr val="tx1"/>
                </a:solidFill>
                <a:effectLst/>
                <a:latin typeface="+mn-lt"/>
                <a:ea typeface="+mn-ea"/>
                <a:cs typeface="+mn-cs"/>
              </a:rPr>
              <a:t>の磁場を初期条件とします。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4</a:t>
            </a:fld>
            <a:endParaRPr kumimoji="1" lang="ja-JP" altLang="en-US"/>
          </a:p>
        </p:txBody>
      </p:sp>
    </p:spTree>
    <p:extLst>
      <p:ext uri="{BB962C8B-B14F-4D97-AF65-F5344CB8AC3E}">
        <p14:creationId xmlns:p14="http://schemas.microsoft.com/office/powerpoint/2010/main" val="1499697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そこで、</a:t>
            </a:r>
            <a:r>
              <a:rPr kumimoji="1" lang="ja-JP" altLang="ja-JP" sz="1200" kern="1200">
                <a:solidFill>
                  <a:schemeClr val="tx1"/>
                </a:solidFill>
                <a:effectLst/>
                <a:latin typeface="+mn-lt"/>
                <a:ea typeface="+mn-ea"/>
                <a:cs typeface="+mn-cs"/>
              </a:rPr>
              <a:t>シミュレーションのモデルとして</a:t>
            </a:r>
            <a:r>
              <a:rPr kumimoji="1" lang="en-US" altLang="ja-JP" sz="1200" kern="1200" dirty="0">
                <a:solidFill>
                  <a:schemeClr val="tx1"/>
                </a:solidFill>
                <a:effectLst/>
                <a:latin typeface="+mn-lt"/>
                <a:ea typeface="+mn-ea"/>
                <a:cs typeface="+mn-cs"/>
              </a:rPr>
              <a:t>MHD</a:t>
            </a:r>
            <a:r>
              <a:rPr kumimoji="1" lang="ja-JP" altLang="ja-JP" sz="1200" kern="1200">
                <a:solidFill>
                  <a:schemeClr val="tx1"/>
                </a:solidFill>
                <a:effectLst/>
                <a:latin typeface="+mn-lt"/>
                <a:ea typeface="+mn-ea"/>
                <a:cs typeface="+mn-cs"/>
              </a:rPr>
              <a:t>方程式を考えます。</a:t>
            </a:r>
            <a:r>
              <a:rPr kumimoji="1" lang="en-US" altLang="ja-JP" sz="1200" kern="1200" dirty="0">
                <a:solidFill>
                  <a:schemeClr val="tx1"/>
                </a:solidFill>
                <a:effectLst/>
                <a:latin typeface="+mn-lt"/>
                <a:ea typeface="+mn-ea"/>
                <a:cs typeface="+mn-cs"/>
              </a:rPr>
              <a:t>MHD</a:t>
            </a:r>
            <a:r>
              <a:rPr kumimoji="1" lang="ja-JP" altLang="ja-JP" sz="1200" kern="1200">
                <a:solidFill>
                  <a:schemeClr val="tx1"/>
                </a:solidFill>
                <a:effectLst/>
                <a:latin typeface="+mn-lt"/>
                <a:ea typeface="+mn-ea"/>
                <a:cs typeface="+mn-cs"/>
              </a:rPr>
              <a:t>方程式とは</a:t>
            </a:r>
            <a:r>
              <a:rPr kumimoji="1" lang="en-US" altLang="ja-JP" sz="1200" kern="1200" dirty="0">
                <a:solidFill>
                  <a:schemeClr val="tx1"/>
                </a:solidFill>
                <a:effectLst/>
                <a:latin typeface="+mn-lt"/>
                <a:ea typeface="+mn-ea"/>
                <a:cs typeface="+mn-cs"/>
              </a:rPr>
              <a:t>MHD</a:t>
            </a:r>
            <a:r>
              <a:rPr kumimoji="1" lang="ja-JP" altLang="ja-JP" sz="1200" kern="1200">
                <a:solidFill>
                  <a:schemeClr val="tx1"/>
                </a:solidFill>
                <a:effectLst/>
                <a:latin typeface="+mn-lt"/>
                <a:ea typeface="+mn-ea"/>
                <a:cs typeface="+mn-cs"/>
              </a:rPr>
              <a:t>流体が従う微分方程式のことで、上から順に質量保存則、運動方程式、圧力の式、磁場の誘導方程式と呼ばれています。</a:t>
            </a:r>
          </a:p>
          <a:p>
            <a:r>
              <a:rPr kumimoji="1" lang="ja-JP" altLang="ja-JP" sz="1200" kern="1200">
                <a:solidFill>
                  <a:schemeClr val="tx1"/>
                </a:solidFill>
                <a:effectLst/>
                <a:latin typeface="+mn-lt"/>
                <a:ea typeface="+mn-ea"/>
                <a:cs typeface="+mn-cs"/>
              </a:rPr>
              <a:t>境界条件として、</a:t>
            </a:r>
            <a:r>
              <a:rPr kumimoji="1" lang="ja-JP" altLang="en-US" sz="1200" kern="1200">
                <a:solidFill>
                  <a:schemeClr val="tx1"/>
                </a:solidFill>
                <a:effectLst/>
                <a:latin typeface="+mn-lt"/>
                <a:ea typeface="+mn-ea"/>
                <a:cs typeface="+mn-cs"/>
              </a:rPr>
              <a:t>本研究では</a:t>
            </a:r>
            <a:r>
              <a:rPr kumimoji="1" lang="ja-JP" altLang="ja-JP" sz="1200" kern="1200">
                <a:solidFill>
                  <a:schemeClr val="tx1"/>
                </a:solidFill>
                <a:effectLst/>
                <a:latin typeface="+mn-lt"/>
                <a:ea typeface="+mn-ea"/>
                <a:cs typeface="+mn-cs"/>
              </a:rPr>
              <a:t>粘着的で完全導体、断熱を設定しました。</a:t>
            </a:r>
            <a:endParaRPr kumimoji="1" lang="en-US" altLang="ja-JP"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ーーー</a:t>
            </a:r>
            <a:endParaRPr kumimoji="1" lang="en-US" altLang="ja-JP"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式 </a:t>
            </a:r>
            <a:r>
              <a:rPr kumimoji="1" lang="en-US" altLang="ja-JP" sz="1200" kern="1200" dirty="0">
                <a:solidFill>
                  <a:schemeClr val="tx1"/>
                </a:solidFill>
                <a:effectLst/>
                <a:latin typeface="+mn-lt"/>
                <a:ea typeface="+mn-ea"/>
                <a:cs typeface="+mn-cs"/>
              </a:rPr>
              <a:t>(1) </a:t>
            </a:r>
            <a:r>
              <a:rPr kumimoji="1" lang="ja-JP" altLang="en-US" sz="1200" kern="1200">
                <a:solidFill>
                  <a:schemeClr val="tx1"/>
                </a:solidFill>
                <a:effectLst/>
                <a:latin typeface="+mn-lt"/>
                <a:ea typeface="+mn-ea"/>
                <a:cs typeface="+mn-cs"/>
              </a:rPr>
              <a:t>は質量保存則、式 </a:t>
            </a:r>
            <a:r>
              <a:rPr kumimoji="1" lang="en-US" altLang="ja-JP" sz="1200" kern="1200" dirty="0">
                <a:solidFill>
                  <a:schemeClr val="tx1"/>
                </a:solidFill>
                <a:effectLst/>
                <a:latin typeface="+mn-lt"/>
                <a:ea typeface="+mn-ea"/>
                <a:cs typeface="+mn-cs"/>
              </a:rPr>
              <a:t>(2) </a:t>
            </a:r>
            <a:r>
              <a:rPr kumimoji="1" lang="ja-JP" altLang="en-US" sz="1200" kern="1200">
                <a:solidFill>
                  <a:schemeClr val="tx1"/>
                </a:solidFill>
                <a:effectLst/>
                <a:latin typeface="+mn-lt"/>
                <a:ea typeface="+mn-ea"/>
                <a:cs typeface="+mn-cs"/>
              </a:rPr>
              <a:t>は運動方程式、式 </a:t>
            </a:r>
            <a:r>
              <a:rPr kumimoji="1" lang="en-US" altLang="ja-JP" sz="1200" kern="1200" dirty="0">
                <a:solidFill>
                  <a:schemeClr val="tx1"/>
                </a:solidFill>
                <a:effectLst/>
                <a:latin typeface="+mn-lt"/>
                <a:ea typeface="+mn-ea"/>
                <a:cs typeface="+mn-cs"/>
              </a:rPr>
              <a:t>(3) </a:t>
            </a:r>
            <a:r>
              <a:rPr kumimoji="1" lang="ja-JP" altLang="en-US" sz="1200" kern="1200">
                <a:solidFill>
                  <a:schemeClr val="tx1"/>
                </a:solidFill>
                <a:effectLst/>
                <a:latin typeface="+mn-lt"/>
                <a:ea typeface="+mn-ea"/>
                <a:cs typeface="+mn-cs"/>
              </a:rPr>
              <a:t>は圧力の式、式 </a:t>
            </a:r>
            <a:r>
              <a:rPr kumimoji="1" lang="en-US" altLang="ja-JP" sz="1200" kern="1200" dirty="0">
                <a:solidFill>
                  <a:schemeClr val="tx1"/>
                </a:solidFill>
                <a:effectLst/>
                <a:latin typeface="+mn-lt"/>
                <a:ea typeface="+mn-ea"/>
                <a:cs typeface="+mn-cs"/>
              </a:rPr>
              <a:t>(4) </a:t>
            </a:r>
            <a:r>
              <a:rPr kumimoji="1" lang="ja-JP" altLang="en-US" sz="1200" kern="1200">
                <a:solidFill>
                  <a:schemeClr val="tx1"/>
                </a:solidFill>
                <a:effectLst/>
                <a:latin typeface="+mn-lt"/>
                <a:ea typeface="+mn-ea"/>
                <a:cs typeface="+mn-cs"/>
              </a:rPr>
              <a:t>は磁場の誘導方程式と呼ばれる。 </a:t>
            </a:r>
            <a:endParaRPr lang="ja-JP" altLang="en-US"/>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5</a:t>
            </a:fld>
            <a:endParaRPr kumimoji="1" lang="ja-JP" altLang="en-US"/>
          </a:p>
        </p:txBody>
      </p:sp>
    </p:spTree>
    <p:extLst>
      <p:ext uri="{BB962C8B-B14F-4D97-AF65-F5344CB8AC3E}">
        <p14:creationId xmlns:p14="http://schemas.microsoft.com/office/powerpoint/2010/main" val="171366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次に初期条件ですが、圧力と密度は球内部一様、質量流速はゼロ、磁場のベクトルポテンシャルの半径成分に球面調和関数を入れました。エルとエムはそれぞれこの</a:t>
            </a:r>
            <a:r>
              <a:rPr kumimoji="1" lang="ja-JP" altLang="en-US" sz="1200" kern="1200">
                <a:solidFill>
                  <a:schemeClr val="tx1"/>
                </a:solidFill>
                <a:effectLst/>
                <a:latin typeface="+mn-lt"/>
                <a:ea typeface="+mn-ea"/>
                <a:cs typeface="+mn-cs"/>
              </a:rPr>
              <a:t>（下）</a:t>
            </a:r>
            <a:r>
              <a:rPr kumimoji="1" lang="ja-JP" altLang="ja-JP" sz="1200" kern="1200">
                <a:solidFill>
                  <a:schemeClr val="tx1"/>
                </a:solidFill>
                <a:effectLst/>
                <a:latin typeface="+mn-lt"/>
                <a:ea typeface="+mn-ea"/>
                <a:cs typeface="+mn-cs"/>
              </a:rPr>
              <a:t>不等式を満たす整数です。</a:t>
            </a:r>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この図はエル、エムが（３、</a:t>
            </a:r>
            <a:r>
              <a:rPr kumimoji="1" lang="ja-JP" altLang="en-US" sz="1200" kern="1200">
                <a:solidFill>
                  <a:schemeClr val="tx1"/>
                </a:solidFill>
                <a:effectLst/>
                <a:latin typeface="+mn-lt"/>
                <a:ea typeface="+mn-ea"/>
                <a:cs typeface="+mn-cs"/>
              </a:rPr>
              <a:t>１</a:t>
            </a:r>
            <a:r>
              <a:rPr kumimoji="1" lang="ja-JP" altLang="ja-JP" sz="1200" kern="120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（３、</a:t>
            </a:r>
            <a:r>
              <a:rPr kumimoji="1" lang="ja-JP" altLang="en-US" sz="1200" kern="1200">
                <a:solidFill>
                  <a:schemeClr val="tx1"/>
                </a:solidFill>
                <a:effectLst/>
                <a:latin typeface="+mn-lt"/>
                <a:ea typeface="+mn-ea"/>
                <a:cs typeface="+mn-cs"/>
              </a:rPr>
              <a:t>２</a:t>
            </a:r>
            <a:r>
              <a:rPr kumimoji="1" lang="ja-JP" altLang="ja-JP" sz="1200" kern="120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（３、３）のときの初期磁場の構造を示しています。本研究では</a:t>
            </a:r>
            <a:r>
              <a:rPr kumimoji="1" lang="ja-JP" altLang="en-US" sz="1200" kern="1200">
                <a:solidFill>
                  <a:schemeClr val="tx1"/>
                </a:solidFill>
                <a:effectLst/>
                <a:latin typeface="+mn-lt"/>
                <a:ea typeface="+mn-ea"/>
                <a:cs typeface="+mn-cs"/>
              </a:rPr>
              <a:t>こ</a:t>
            </a:r>
            <a:r>
              <a:rPr kumimoji="1" lang="ja-JP" altLang="ja-JP" sz="1200" kern="1200">
                <a:solidFill>
                  <a:schemeClr val="tx1"/>
                </a:solidFill>
                <a:effectLst/>
                <a:latin typeface="+mn-lt"/>
                <a:ea typeface="+mn-ea"/>
                <a:cs typeface="+mn-cs"/>
              </a:rPr>
              <a:t>の３通りのシミュレーションを行いましたが、時間の都合上、（３、３）のときの結果と解析を</a:t>
            </a:r>
            <a:r>
              <a:rPr kumimoji="1" lang="ja-JP" altLang="en-US" sz="1200" kern="1200">
                <a:solidFill>
                  <a:schemeClr val="tx1"/>
                </a:solidFill>
                <a:effectLst/>
                <a:latin typeface="+mn-lt"/>
                <a:ea typeface="+mn-ea"/>
                <a:cs typeface="+mn-cs"/>
              </a:rPr>
              <a:t>説明します</a:t>
            </a:r>
            <a:r>
              <a:rPr kumimoji="1" lang="ja-JP" altLang="ja-JP" sz="1200" kern="1200">
                <a:solidFill>
                  <a:schemeClr val="tx1"/>
                </a:solidFill>
                <a:effectLst/>
                <a:latin typeface="+mn-lt"/>
                <a:ea typeface="+mn-ea"/>
                <a:cs typeface="+mn-cs"/>
              </a:rPr>
              <a:t>。</a:t>
            </a:r>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6</a:t>
            </a:fld>
            <a:endParaRPr kumimoji="1" lang="ja-JP" altLang="en-US"/>
          </a:p>
        </p:txBody>
      </p:sp>
    </p:spTree>
    <p:extLst>
      <p:ext uri="{BB962C8B-B14F-4D97-AF65-F5344CB8AC3E}">
        <p14:creationId xmlns:p14="http://schemas.microsoft.com/office/powerpoint/2010/main" val="152956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この図は</a:t>
            </a:r>
            <a:r>
              <a:rPr kumimoji="1" lang="en-US" altLang="ja-JP" sz="1200" kern="1200" dirty="0">
                <a:solidFill>
                  <a:schemeClr val="tx1"/>
                </a:solidFill>
                <a:effectLst/>
                <a:latin typeface="+mn-lt"/>
                <a:ea typeface="+mn-ea"/>
                <a:cs typeface="+mn-cs"/>
              </a:rPr>
              <a:t>L</a:t>
            </a:r>
            <a:r>
              <a:rPr kumimoji="1" lang="ja-JP" altLang="en-US"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M</a:t>
            </a:r>
            <a:r>
              <a:rPr kumimoji="1" lang="ja-JP" altLang="en-US" sz="1200" kern="1200">
                <a:solidFill>
                  <a:schemeClr val="tx1"/>
                </a:solidFill>
                <a:effectLst/>
                <a:latin typeface="+mn-lt"/>
                <a:ea typeface="+mn-ea"/>
                <a:cs typeface="+mn-cs"/>
              </a:rPr>
              <a:t>が（３、３）のときの初期磁場の構造です。６つのリングが対称的に並んでいることがわかります。</a:t>
            </a:r>
            <a:endParaRPr kumimoji="1" lang="ja-JP" altLang="ja-JP" sz="1200" kern="120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7</a:t>
            </a:fld>
            <a:endParaRPr kumimoji="1" lang="ja-JP" altLang="en-US"/>
          </a:p>
        </p:txBody>
      </p:sp>
    </p:spTree>
    <p:extLst>
      <p:ext uri="{BB962C8B-B14F-4D97-AF65-F5344CB8AC3E}">
        <p14:creationId xmlns:p14="http://schemas.microsoft.com/office/powerpoint/2010/main" val="1991744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磁場のベクトルポテンシャルに球面調和関数を入れたと言いましたが、球面調和関数とはみなさんご存知だと思いますが球面上の関数を展開するのに用いられる特殊関数のことで、以下の式で表されます。</a:t>
            </a:r>
            <a:endParaRPr kumimoji="1" lang="en-US" altLang="ja-JP" dirty="0"/>
          </a:p>
          <a:p>
            <a:r>
              <a:rPr kumimoji="1" lang="en-US" altLang="ja-JP" dirty="0"/>
              <a:t>L</a:t>
            </a:r>
            <a:r>
              <a:rPr kumimoji="1" lang="ja-JP" altLang="en-US"/>
              <a:t>、</a:t>
            </a:r>
            <a:r>
              <a:rPr kumimoji="1" lang="en-US" altLang="ja-JP" dirty="0"/>
              <a:t>M</a:t>
            </a:r>
            <a:r>
              <a:rPr kumimoji="1" lang="ja-JP" altLang="en-US"/>
              <a:t>はそれぞれこの（下）の条件を満たす整数で、</a:t>
            </a:r>
            <a:r>
              <a:rPr kumimoji="1" lang="en-US" altLang="ja-JP" dirty="0"/>
              <a:t>c</a:t>
            </a:r>
            <a:r>
              <a:rPr kumimoji="1" lang="ja-JP" altLang="en-US"/>
              <a:t>は定数です。</a:t>
            </a:r>
            <a:endParaRPr kumimoji="1" lang="en-US" altLang="ja-JP" dirty="0"/>
          </a:p>
          <a:p>
            <a:r>
              <a:rPr kumimoji="1" lang="ja-JP" altLang="en-US"/>
              <a:t>本研究では球面調和関数を初期条件だけでなく解析にも用いています。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8</a:t>
            </a:fld>
            <a:endParaRPr kumimoji="1" lang="ja-JP" altLang="en-US"/>
          </a:p>
        </p:txBody>
      </p:sp>
    </p:spTree>
    <p:extLst>
      <p:ext uri="{BB962C8B-B14F-4D97-AF65-F5344CB8AC3E}">
        <p14:creationId xmlns:p14="http://schemas.microsoft.com/office/powerpoint/2010/main" val="3833628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当研究室では数年前からシミュレーションコードの開発と改訂を続けてきました。しかし、シミュレーションコードの複雑化、膨大化が進み、バグのない安全な開発が困難になってきました。そこで、本研究では、簡潔で便利なコーディングを目指すべく、</a:t>
            </a:r>
            <a:r>
              <a:rPr kumimoji="1" lang="en-US" altLang="ja-JP" sz="1200" kern="1200" dirty="0">
                <a:solidFill>
                  <a:schemeClr val="tx1"/>
                </a:solidFill>
                <a:effectLst/>
                <a:latin typeface="+mn-lt"/>
                <a:ea typeface="+mn-ea"/>
                <a:cs typeface="+mn-cs"/>
              </a:rPr>
              <a:t>Fortran</a:t>
            </a:r>
            <a:r>
              <a:rPr kumimoji="1" lang="ja-JP" altLang="ja-JP" sz="1200" kern="1200">
                <a:solidFill>
                  <a:schemeClr val="tx1"/>
                </a:solidFill>
                <a:effectLst/>
                <a:latin typeface="+mn-lt"/>
                <a:ea typeface="+mn-ea"/>
                <a:cs typeface="+mn-cs"/>
              </a:rPr>
              <a:t>の方言</a:t>
            </a:r>
            <a:r>
              <a:rPr kumimoji="1" lang="en-US" altLang="ja-JP" sz="1200" kern="1200" dirty="0" err="1">
                <a:solidFill>
                  <a:schemeClr val="tx1"/>
                </a:solidFill>
                <a:effectLst/>
                <a:latin typeface="+mn-lt"/>
                <a:ea typeface="+mn-ea"/>
                <a:cs typeface="+mn-cs"/>
              </a:rPr>
              <a:t>eFortran</a:t>
            </a:r>
            <a:r>
              <a:rPr kumimoji="1" lang="ja-JP" altLang="ja-JP" sz="1200" kern="1200">
                <a:solidFill>
                  <a:schemeClr val="tx1"/>
                </a:solidFill>
                <a:effectLst/>
                <a:latin typeface="+mn-lt"/>
                <a:ea typeface="+mn-ea"/>
                <a:cs typeface="+mn-cs"/>
              </a:rPr>
              <a:t>とそのプリプロセッサ</a:t>
            </a:r>
            <a:r>
              <a:rPr kumimoji="1" lang="en-US" altLang="ja-JP" sz="1200" kern="1200" dirty="0" err="1">
                <a:solidFill>
                  <a:schemeClr val="tx1"/>
                </a:solidFill>
                <a:effectLst/>
                <a:latin typeface="+mn-lt"/>
                <a:ea typeface="+mn-ea"/>
                <a:cs typeface="+mn-cs"/>
              </a:rPr>
              <a:t>efpp</a:t>
            </a:r>
            <a:r>
              <a:rPr kumimoji="1" lang="ja-JP" altLang="ja-JP" sz="1200" kern="1200">
                <a:solidFill>
                  <a:schemeClr val="tx1"/>
                </a:solidFill>
                <a:effectLst/>
                <a:latin typeface="+mn-lt"/>
                <a:ea typeface="+mn-ea"/>
                <a:cs typeface="+mn-cs"/>
              </a:rPr>
              <a:t>を開発しました。</a:t>
            </a:r>
          </a:p>
          <a:p>
            <a:r>
              <a:rPr kumimoji="1" lang="ja-JP" altLang="ja-JP" sz="1200" kern="1200">
                <a:solidFill>
                  <a:schemeClr val="tx1"/>
                </a:solidFill>
                <a:effectLst/>
                <a:latin typeface="+mn-lt"/>
                <a:ea typeface="+mn-ea"/>
                <a:cs typeface="+mn-cs"/>
              </a:rPr>
              <a:t>その使い方</a:t>
            </a:r>
            <a:r>
              <a:rPr kumimoji="1" lang="ja-JP" altLang="en-US" sz="1200" kern="1200">
                <a:solidFill>
                  <a:schemeClr val="tx1"/>
                </a:solidFill>
                <a:effectLst/>
                <a:latin typeface="+mn-lt"/>
                <a:ea typeface="+mn-ea"/>
                <a:cs typeface="+mn-cs"/>
              </a:rPr>
              <a:t>（下図）</a:t>
            </a:r>
            <a:r>
              <a:rPr kumimoji="1" lang="ja-JP" altLang="ja-JP" sz="1200" kern="1200">
                <a:solidFill>
                  <a:schemeClr val="tx1"/>
                </a:solidFill>
                <a:effectLst/>
                <a:latin typeface="+mn-lt"/>
                <a:ea typeface="+mn-ea"/>
                <a:cs typeface="+mn-cs"/>
              </a:rPr>
              <a:t>としては</a:t>
            </a:r>
            <a:r>
              <a:rPr kumimoji="1" lang="en-US" altLang="ja-JP" sz="1200" kern="1200" dirty="0" err="1">
                <a:solidFill>
                  <a:schemeClr val="tx1"/>
                </a:solidFill>
                <a:effectLst/>
                <a:latin typeface="+mn-lt"/>
                <a:ea typeface="+mn-ea"/>
                <a:cs typeface="+mn-cs"/>
              </a:rPr>
              <a:t>eFortran</a:t>
            </a:r>
            <a:r>
              <a:rPr kumimoji="1" lang="ja-JP" altLang="ja-JP" sz="1200" kern="1200">
                <a:solidFill>
                  <a:schemeClr val="tx1"/>
                </a:solidFill>
                <a:effectLst/>
                <a:latin typeface="+mn-lt"/>
                <a:ea typeface="+mn-ea"/>
                <a:cs typeface="+mn-cs"/>
              </a:rPr>
              <a:t>で書かれたコードを</a:t>
            </a:r>
            <a:r>
              <a:rPr kumimoji="1" lang="en-US" altLang="ja-JP" sz="1200" kern="1200" dirty="0" err="1">
                <a:solidFill>
                  <a:schemeClr val="tx1"/>
                </a:solidFill>
                <a:effectLst/>
                <a:latin typeface="+mn-lt"/>
                <a:ea typeface="+mn-ea"/>
                <a:cs typeface="+mn-cs"/>
              </a:rPr>
              <a:t>efpp</a:t>
            </a:r>
            <a:r>
              <a:rPr kumimoji="1" lang="ja-JP" altLang="ja-JP" sz="1200" kern="1200">
                <a:solidFill>
                  <a:schemeClr val="tx1"/>
                </a:solidFill>
                <a:effectLst/>
                <a:latin typeface="+mn-lt"/>
                <a:ea typeface="+mn-ea"/>
                <a:cs typeface="+mn-cs"/>
              </a:rPr>
              <a:t>というプリプロセッサによって標準</a:t>
            </a:r>
            <a:r>
              <a:rPr kumimoji="1" lang="en-US" altLang="ja-JP" sz="1200" kern="1200" dirty="0">
                <a:solidFill>
                  <a:schemeClr val="tx1"/>
                </a:solidFill>
                <a:effectLst/>
                <a:latin typeface="+mn-lt"/>
                <a:ea typeface="+mn-ea"/>
                <a:cs typeface="+mn-cs"/>
              </a:rPr>
              <a:t>Fortran</a:t>
            </a:r>
            <a:r>
              <a:rPr kumimoji="1" lang="ja-JP" altLang="ja-JP" sz="1200" kern="1200">
                <a:solidFill>
                  <a:schemeClr val="tx1"/>
                </a:solidFill>
                <a:effectLst/>
                <a:latin typeface="+mn-lt"/>
                <a:ea typeface="+mn-ea"/>
                <a:cs typeface="+mn-cs"/>
              </a:rPr>
              <a:t>に書き直すという流れです。</a:t>
            </a:r>
            <a:endParaRPr kumimoji="1" lang="en-US" altLang="ja-JP" dirty="0"/>
          </a:p>
          <a:p>
            <a:r>
              <a:rPr kumimoji="1" lang="ja-JP" altLang="en-US"/>
              <a:t>ーーー</a:t>
            </a:r>
            <a:endParaRPr kumimoji="1" lang="en-US" altLang="ja-JP" dirty="0"/>
          </a:p>
          <a:p>
            <a:r>
              <a:rPr kumimoji="1" lang="ja-JP" altLang="en-US"/>
              <a:t>コード実装にあたって</a:t>
            </a:r>
            <a:endParaRPr kumimoji="1" lang="en-US" altLang="ja-JP" dirty="0"/>
          </a:p>
          <a:p>
            <a:r>
              <a:rPr kumimoji="1" lang="en-US" altLang="ja-JP" dirty="0"/>
              <a:t>C</a:t>
            </a:r>
            <a:r>
              <a:rPr kumimoji="1" lang="ja-JP" altLang="en-US"/>
              <a:t>や</a:t>
            </a:r>
            <a:r>
              <a:rPr kumimoji="1" lang="en-US" altLang="ja-JP" dirty="0"/>
              <a:t>Java</a:t>
            </a:r>
            <a:r>
              <a:rPr kumimoji="1" lang="ja-JP" altLang="en-US"/>
              <a:t>にあるブロックコメントアウト機能が</a:t>
            </a:r>
            <a:r>
              <a:rPr kumimoji="1" lang="en-US" altLang="ja-JP" dirty="0"/>
              <a:t>Fortran</a:t>
            </a:r>
            <a:r>
              <a:rPr kumimoji="1" lang="ja-JP" altLang="en-US"/>
              <a:t>にはない</a:t>
            </a:r>
            <a:endParaRPr kumimoji="1" lang="en-US" altLang="ja-JP" dirty="0"/>
          </a:p>
          <a:p>
            <a:r>
              <a:rPr kumimoji="1" lang="ja-JP" altLang="en-US"/>
              <a:t>ーーー</a:t>
            </a:r>
            <a:endParaRPr kumimoji="1" lang="en-US" altLang="ja-JP" dirty="0"/>
          </a:p>
          <a:p>
            <a:r>
              <a:rPr kumimoji="1" lang="en-US" altLang="ja-JP" dirty="0"/>
              <a:t>C</a:t>
            </a:r>
            <a:r>
              <a:rPr kumimoji="1" lang="ja-JP" altLang="en-US"/>
              <a:t>プリプロセッサはなぜ使わないのか？</a:t>
            </a:r>
            <a:endParaRPr kumimoji="1" lang="en-US" altLang="ja-JP" dirty="0"/>
          </a:p>
          <a:p>
            <a:r>
              <a:rPr kumimoji="1" lang="ja-JP" altLang="en-US"/>
              <a:t>→確かに</a:t>
            </a:r>
            <a:r>
              <a:rPr kumimoji="1" lang="en-US" altLang="ja-JP" dirty="0"/>
              <a:t>C</a:t>
            </a:r>
            <a:r>
              <a:rPr kumimoji="1" lang="ja-JP" altLang="en-US"/>
              <a:t>プリプロセッサにはいろんな機能がありますが、自分で一から作った方が早いので開発しました。また</a:t>
            </a:r>
            <a:r>
              <a:rPr kumimoji="1" lang="en-US" altLang="ja-JP" dirty="0"/>
              <a:t>C</a:t>
            </a:r>
            <a:r>
              <a:rPr kumimoji="1" lang="ja-JP" altLang="en-US"/>
              <a:t>プリプロセッサは環境に依存しますので、ポータビリティを考え、汎用性が高い文字列置換を使いました。</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C5C31749-597F-A047-B41C-C71994BD6696}" type="slidenum">
              <a:rPr kumimoji="1" lang="ja-JP" altLang="en-US" smtClean="0"/>
              <a:t>9</a:t>
            </a:fld>
            <a:endParaRPr kumimoji="1" lang="ja-JP" altLang="en-US"/>
          </a:p>
        </p:txBody>
      </p:sp>
    </p:spTree>
    <p:extLst>
      <p:ext uri="{BB962C8B-B14F-4D97-AF65-F5344CB8AC3E}">
        <p14:creationId xmlns:p14="http://schemas.microsoft.com/office/powerpoint/2010/main" val="16297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
            <a:ext cx="12192000" cy="3009900"/>
          </a:xfrm>
          <a:gradFill flip="none" rotWithShape="1">
            <a:gsLst>
              <a:gs pos="0">
                <a:srgbClr val="789AFF"/>
              </a:gs>
              <a:gs pos="100000">
                <a:prstClr val="white"/>
              </a:gs>
            </a:gsLst>
            <a:lin ang="5400000" scaled="0"/>
            <a:tileRect/>
          </a:gradFill>
        </p:spPr>
        <p:txBody>
          <a:bodyPr anchor="b"/>
          <a:lstStyle>
            <a:lvl1pPr algn="ctr">
              <a:defRPr sz="6000"/>
            </a:lvl1pPr>
          </a:lstStyle>
          <a:p>
            <a:r>
              <a:rPr kumimoji="1" lang="ja-JP" altLang="en-US" dirty="0"/>
              <a:t>マスター タイトルの書式設定</a:t>
            </a:r>
          </a:p>
        </p:txBody>
      </p:sp>
      <p:sp>
        <p:nvSpPr>
          <p:cNvPr id="3" name="サブタイトル 2"/>
          <p:cNvSpPr>
            <a:spLocks noGrp="1"/>
          </p:cNvSpPr>
          <p:nvPr>
            <p:ph type="subTitle" idx="1"/>
          </p:nvPr>
        </p:nvSpPr>
        <p:spPr>
          <a:xfrm>
            <a:off x="0" y="3848100"/>
            <a:ext cx="12192000" cy="3009900"/>
          </a:xfrm>
          <a:gradFill flip="none" rotWithShape="1">
            <a:gsLst>
              <a:gs pos="0">
                <a:srgbClr val="789AFF"/>
              </a:gs>
              <a:gs pos="100000">
                <a:prstClr val="white"/>
              </a:gs>
            </a:gsLst>
            <a:lin ang="16200000" scaled="0"/>
            <a:tileRect/>
          </a:gradFill>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p:txBody>
          <a:bodyPr/>
          <a:lstStyle/>
          <a:p>
            <a:fld id="{4CD10494-FAAA-FB45-9EF0-B3DBB6DED606}" type="datetime1">
              <a:rPr kumimoji="1" lang="ja-JP" altLang="en-US" smtClean="0"/>
              <a:t>2020/2/10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0E8FDA4-9CDE-4CA7-B439-85F756B45D7F}" type="slidenum">
              <a:rPr kumimoji="1" lang="ja-JP" altLang="en-US" smtClean="0"/>
              <a:t>‹#›</a:t>
            </a:fld>
            <a:endParaRPr kumimoji="1" lang="ja-JP" altLang="en-US"/>
          </a:p>
        </p:txBody>
      </p:sp>
    </p:spTree>
    <p:extLst>
      <p:ext uri="{BB962C8B-B14F-4D97-AF65-F5344CB8AC3E}">
        <p14:creationId xmlns:p14="http://schemas.microsoft.com/office/powerpoint/2010/main" val="219293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325563"/>
          </a:xfrm>
          <a:gradFill flip="none" rotWithShape="1">
            <a:gsLst>
              <a:gs pos="0">
                <a:srgbClr val="789AFF"/>
              </a:gs>
              <a:gs pos="100000">
                <a:prstClr val="white"/>
              </a:gs>
            </a:gsLst>
            <a:lin ang="5400000" scaled="0"/>
            <a:tileRect/>
          </a:gradFill>
        </p:spPr>
        <p:txBody>
          <a:bodyPr/>
          <a:lstStyle>
            <a:lvl1pPr algn="ctr">
              <a:defRPr>
                <a:latin typeface="+mj-ea"/>
                <a:ea typeface="+mj-ea"/>
              </a:defRPr>
            </a:lvl1p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normAutofit/>
          </a:bodyPr>
          <a:lstStyle>
            <a:lvl1pPr>
              <a:defRPr sz="3600"/>
            </a:lvl1pPr>
            <a:lvl2pPr>
              <a:defRPr sz="3600"/>
            </a:lvl2pPr>
            <a:lvl3pPr>
              <a:defRPr sz="3600"/>
            </a:lvl3pPr>
            <a:lvl4pPr>
              <a:defRPr sz="3600"/>
            </a:lvl4pPr>
            <a:lvl5pPr>
              <a:defRPr sz="3600"/>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0C6BFEED-181E-C041-83A2-88FDCC7233EF}" type="datetime1">
              <a:rPr kumimoji="1" lang="ja-JP" altLang="en-US" smtClean="0"/>
              <a:t>2020/2/10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0E8FDA4-9CDE-4CA7-B439-85F756B45D7F}" type="slidenum">
              <a:rPr kumimoji="1" lang="ja-JP" altLang="en-US" smtClean="0"/>
              <a:t>‹#›</a:t>
            </a:fld>
            <a:endParaRPr kumimoji="1" lang="ja-JP" altLang="en-US"/>
          </a:p>
        </p:txBody>
      </p:sp>
    </p:spTree>
    <p:extLst>
      <p:ext uri="{BB962C8B-B14F-4D97-AF65-F5344CB8AC3E}">
        <p14:creationId xmlns:p14="http://schemas.microsoft.com/office/powerpoint/2010/main" val="26193496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
        <p:nvSpPr>
          <p:cNvPr id="4" name="日付プレースホルダー 3"/>
          <p:cNvSpPr>
            <a:spLocks noGrp="1"/>
          </p:cNvSpPr>
          <p:nvPr>
            <p:ph type="dt" sz="half" idx="2"/>
          </p:nvPr>
        </p:nvSpPr>
        <p:spPr>
          <a:xfrm>
            <a:off x="838200" y="6356350"/>
            <a:ext cx="1054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D1B614-44F3-3241-944A-49B4909A3657}" type="datetime1">
              <a:rPr kumimoji="1" lang="ja-JP" altLang="en-US" smtClean="0"/>
              <a:t>2020/2/10</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E8FDA4-9CDE-4CA7-B439-85F756B45D7F}" type="slidenum">
              <a:rPr kumimoji="1" lang="ja-JP" altLang="en-US" smtClean="0"/>
              <a:t>‹#›</a:t>
            </a:fld>
            <a:endParaRPr kumimoji="1" lang="ja-JP" altLang="en-US"/>
          </a:p>
        </p:txBody>
      </p:sp>
    </p:spTree>
    <p:extLst>
      <p:ext uri="{BB962C8B-B14F-4D97-AF65-F5344CB8AC3E}">
        <p14:creationId xmlns:p14="http://schemas.microsoft.com/office/powerpoint/2010/main" val="1344182821"/>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600"/>
        </a:spcBef>
        <a:spcAft>
          <a:spcPts val="600"/>
        </a:spcAft>
        <a:buFont typeface="Arial" panose="020B0604020202020204" pitchFamily="34" charset="0"/>
        <a:buChar char="•"/>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spcAft>
          <a:spcPts val="600"/>
        </a:spcAft>
        <a:buFont typeface="Arial" panose="020B0604020202020204" pitchFamily="34" charset="0"/>
        <a:buChar char="•"/>
        <a:defRPr kumimoji="1" sz="32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spcAft>
          <a:spcPts val="600"/>
        </a:spcAft>
        <a:buFont typeface="Arial" panose="020B0604020202020204" pitchFamily="34" charset="0"/>
        <a:buChar char="•"/>
        <a:defRPr kumimoji="1" sz="32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spcAft>
          <a:spcPts val="600"/>
        </a:spcAft>
        <a:buFont typeface="Arial" panose="020B0604020202020204" pitchFamily="34" charset="0"/>
        <a:buChar char="•"/>
        <a:defRPr kumimoji="1" sz="3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2.mp4"/><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6.xml"/><Relationship Id="rId5" Type="http://schemas.openxmlformats.org/officeDocument/2006/relationships/slideLayout" Target="../slideLayouts/slideLayout2.xml"/><Relationship Id="rId10" Type="http://schemas.openxmlformats.org/officeDocument/2006/relationships/image" Target="../media/image35.png"/><Relationship Id="rId4" Type="http://schemas.openxmlformats.org/officeDocument/2006/relationships/video" Target="../media/media2.mp4"/><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9.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1.mp4"/><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video" Target="../media/media1.mp4"/></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4.emf"/><Relationship Id="rId4" Type="http://schemas.openxmlformats.org/officeDocument/2006/relationships/package" Target="../embeddings/Microsoft_PowerPoint__________.pptx"/></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30EB4D-9787-864B-B928-07D652773394}"/>
              </a:ext>
            </a:extLst>
          </p:cNvPr>
          <p:cNvSpPr>
            <a:spLocks noGrp="1"/>
          </p:cNvSpPr>
          <p:nvPr>
            <p:ph type="ctrTitle"/>
          </p:nvPr>
        </p:nvSpPr>
        <p:spPr>
          <a:xfrm>
            <a:off x="0" y="1"/>
            <a:ext cx="12192000" cy="3009900"/>
          </a:xfrm>
          <a:gradFill>
            <a:gsLst>
              <a:gs pos="0">
                <a:srgbClr val="0070C0"/>
              </a:gs>
              <a:gs pos="100000">
                <a:prstClr val="white"/>
              </a:gs>
            </a:gsLst>
          </a:gradFill>
        </p:spPr>
        <p:txBody>
          <a:bodyPr/>
          <a:lstStyle/>
          <a:p>
            <a:r>
              <a:rPr kumimoji="1" lang="en-US" altLang="ja-JP" dirty="0">
                <a:latin typeface="MS PGothic" panose="020B0600070205080204" pitchFamily="34" charset="-128"/>
                <a:ea typeface="MS PGothic" panose="020B0600070205080204" pitchFamily="34" charset="-128"/>
              </a:rPr>
              <a:t>Fortran</a:t>
            </a:r>
            <a:r>
              <a:rPr kumimoji="1" lang="ja-JP" altLang="en-US">
                <a:latin typeface="MS PGothic" panose="020B0600070205080204" pitchFamily="34" charset="-128"/>
                <a:ea typeface="MS PGothic" panose="020B0600070205080204" pitchFamily="34" charset="-128"/>
              </a:rPr>
              <a:t>プリプロセッサの開発と</a:t>
            </a:r>
            <a:br>
              <a:rPr kumimoji="1" lang="en-US" altLang="ja-JP" dirty="0">
                <a:latin typeface="MS PGothic" panose="020B0600070205080204" pitchFamily="34" charset="-128"/>
                <a:ea typeface="MS PGothic" panose="020B0600070205080204" pitchFamily="34" charset="-128"/>
              </a:rPr>
            </a:br>
            <a:r>
              <a:rPr kumimoji="1" lang="ja-JP" altLang="en-US">
                <a:latin typeface="MS PGothic" panose="020B0600070205080204" pitchFamily="34" charset="-128"/>
                <a:ea typeface="MS PGothic" panose="020B0600070205080204" pitchFamily="34" charset="-128"/>
              </a:rPr>
              <a:t>球</a:t>
            </a:r>
            <a:r>
              <a:rPr kumimoji="1" lang="en-US" altLang="ja-JP" dirty="0">
                <a:latin typeface="MS PGothic" panose="020B0600070205080204" pitchFamily="34" charset="-128"/>
                <a:ea typeface="MS PGothic" panose="020B0600070205080204" pitchFamily="34" charset="-128"/>
              </a:rPr>
              <a:t>MHD</a:t>
            </a:r>
            <a:r>
              <a:rPr kumimoji="1" lang="ja-JP" altLang="en-US">
                <a:latin typeface="MS PGothic" panose="020B0600070205080204" pitchFamily="34" charset="-128"/>
                <a:ea typeface="MS PGothic" panose="020B0600070205080204" pitchFamily="34" charset="-128"/>
              </a:rPr>
              <a:t>シミュレーション</a:t>
            </a:r>
          </a:p>
        </p:txBody>
      </p:sp>
      <p:sp>
        <p:nvSpPr>
          <p:cNvPr id="3" name="字幕 2">
            <a:extLst>
              <a:ext uri="{FF2B5EF4-FFF2-40B4-BE49-F238E27FC236}">
                <a16:creationId xmlns:a16="http://schemas.microsoft.com/office/drawing/2014/main" id="{3752DE9C-5CA8-F34A-8F26-054A127F3C96}"/>
              </a:ext>
            </a:extLst>
          </p:cNvPr>
          <p:cNvSpPr>
            <a:spLocks noGrp="1"/>
          </p:cNvSpPr>
          <p:nvPr>
            <p:ph type="subTitle" idx="1"/>
          </p:nvPr>
        </p:nvSpPr>
        <p:spPr>
          <a:gradFill>
            <a:gsLst>
              <a:gs pos="0">
                <a:srgbClr val="0070C0"/>
              </a:gs>
              <a:gs pos="100000">
                <a:prstClr val="white"/>
              </a:gs>
            </a:gsLst>
          </a:gradFill>
        </p:spPr>
        <p:txBody>
          <a:bodyPr/>
          <a:lstStyle/>
          <a:p>
            <a:r>
              <a:rPr lang="en-US" altLang="ja-JP" dirty="0"/>
              <a:t>CS52</a:t>
            </a:r>
            <a:r>
              <a:rPr lang="ja-JP" altLang="en-US"/>
              <a:t> シミュレーション技法研究室</a:t>
            </a:r>
            <a:endParaRPr lang="en-US" altLang="ja-JP" dirty="0"/>
          </a:p>
          <a:p>
            <a:r>
              <a:rPr kumimoji="1" lang="en-US" altLang="ja-JP" dirty="0"/>
              <a:t>188x218x </a:t>
            </a:r>
            <a:r>
              <a:rPr kumimoji="1" lang="ja-JP" altLang="en-US"/>
              <a:t>細山田真也</a:t>
            </a:r>
            <a:endParaRPr kumimoji="1" lang="en-US" altLang="ja-JP" dirty="0"/>
          </a:p>
          <a:p>
            <a:r>
              <a:rPr lang="ja-JP" altLang="en-US"/>
              <a:t>指導教員　陰山　聡教授</a:t>
            </a:r>
            <a:endParaRPr lang="en-US" altLang="ja-JP" dirty="0"/>
          </a:p>
          <a:p>
            <a:r>
              <a:rPr lang="ja-JP" altLang="en-US"/>
              <a:t>修論公聴会　</a:t>
            </a:r>
            <a:r>
              <a:rPr lang="en-US" altLang="ja-JP" dirty="0"/>
              <a:t>2020</a:t>
            </a:r>
            <a:r>
              <a:rPr lang="ja-JP" altLang="en-US"/>
              <a:t>年</a:t>
            </a:r>
            <a:r>
              <a:rPr lang="en-US" altLang="ja-JP" dirty="0"/>
              <a:t>2</a:t>
            </a:r>
            <a:r>
              <a:rPr lang="ja-JP" altLang="en-US"/>
              <a:t>月１３日</a:t>
            </a:r>
            <a:endParaRPr kumimoji="1" lang="en-US" altLang="ja-JP" dirty="0"/>
          </a:p>
        </p:txBody>
      </p:sp>
      <p:sp>
        <p:nvSpPr>
          <p:cNvPr id="4" name="スライド番号プレースホルダー 3">
            <a:extLst>
              <a:ext uri="{FF2B5EF4-FFF2-40B4-BE49-F238E27FC236}">
                <a16:creationId xmlns:a16="http://schemas.microsoft.com/office/drawing/2014/main" id="{08B148E2-4D37-A94F-8FC2-66D1606C4832}"/>
              </a:ext>
            </a:extLst>
          </p:cNvPr>
          <p:cNvSpPr>
            <a:spLocks noGrp="1"/>
          </p:cNvSpPr>
          <p:nvPr>
            <p:ph type="sldNum" sz="quarter" idx="12"/>
          </p:nvPr>
        </p:nvSpPr>
        <p:spPr/>
        <p:txBody>
          <a:bodyPr/>
          <a:lstStyle/>
          <a:p>
            <a:fld id="{60E8FDA4-9CDE-4CA7-B439-85F756B45D7F}" type="slidenum">
              <a:rPr kumimoji="1" lang="ja-JP" altLang="en-US" smtClean="0"/>
              <a:t>1</a:t>
            </a:fld>
            <a:endParaRPr kumimoji="1" lang="ja-JP" altLang="en-US"/>
          </a:p>
        </p:txBody>
      </p:sp>
    </p:spTree>
    <p:extLst>
      <p:ext uri="{BB962C8B-B14F-4D97-AF65-F5344CB8AC3E}">
        <p14:creationId xmlns:p14="http://schemas.microsoft.com/office/powerpoint/2010/main" val="3274861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シミュレーションモデルと実装</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10</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normAutofit/>
          </a:bodyPr>
          <a:lstStyle/>
          <a:p>
            <a:r>
              <a:rPr lang="ja-JP" altLang="en-US"/>
              <a:t>変数定義の簡略化</a:t>
            </a:r>
            <a:endParaRPr lang="en-US" altLang="ja-JP" dirty="0"/>
          </a:p>
        </p:txBody>
      </p:sp>
      <p:sp>
        <p:nvSpPr>
          <p:cNvPr id="8" name="テキスト ボックス 7">
            <a:extLst>
              <a:ext uri="{FF2B5EF4-FFF2-40B4-BE49-F238E27FC236}">
                <a16:creationId xmlns:a16="http://schemas.microsoft.com/office/drawing/2014/main" id="{A9000485-7543-7942-A964-744473B5DF3B}"/>
              </a:ext>
            </a:extLst>
          </p:cNvPr>
          <p:cNvSpPr txBox="1"/>
          <p:nvPr/>
        </p:nvSpPr>
        <p:spPr>
          <a:xfrm>
            <a:off x="9543703" y="5270067"/>
            <a:ext cx="1257780" cy="461665"/>
          </a:xfrm>
          <a:prstGeom prst="rect">
            <a:avLst/>
          </a:prstGeom>
          <a:noFill/>
          <a:ln w="28575">
            <a:solidFill>
              <a:srgbClr val="FFC000"/>
            </a:solidFill>
          </a:ln>
        </p:spPr>
        <p:txBody>
          <a:bodyPr wrap="none" rtlCol="0">
            <a:spAutoFit/>
          </a:bodyPr>
          <a:lstStyle/>
          <a:p>
            <a:r>
              <a:rPr lang="en-US" altLang="ja-JP" sz="2400" dirty="0" err="1"/>
              <a:t>eFortran</a:t>
            </a:r>
            <a:endParaRPr kumimoji="1" lang="ja-JP" altLang="en-US" sz="2400"/>
          </a:p>
        </p:txBody>
      </p:sp>
      <p:sp>
        <p:nvSpPr>
          <p:cNvPr id="9" name="テキスト ボックス 8">
            <a:extLst>
              <a:ext uri="{FF2B5EF4-FFF2-40B4-BE49-F238E27FC236}">
                <a16:creationId xmlns:a16="http://schemas.microsoft.com/office/drawing/2014/main" id="{6CF928F9-0574-4446-BECB-CFBC4F0196C4}"/>
              </a:ext>
            </a:extLst>
          </p:cNvPr>
          <p:cNvSpPr txBox="1"/>
          <p:nvPr/>
        </p:nvSpPr>
        <p:spPr>
          <a:xfrm>
            <a:off x="9543703" y="3379291"/>
            <a:ext cx="1719445" cy="461665"/>
          </a:xfrm>
          <a:prstGeom prst="rect">
            <a:avLst/>
          </a:prstGeom>
          <a:noFill/>
          <a:ln w="28575">
            <a:solidFill>
              <a:srgbClr val="FFC000"/>
            </a:solidFill>
          </a:ln>
        </p:spPr>
        <p:txBody>
          <a:bodyPr wrap="none" rtlCol="0">
            <a:spAutoFit/>
          </a:bodyPr>
          <a:lstStyle/>
          <a:p>
            <a:r>
              <a:rPr lang="ja-JP" altLang="en-US" sz="2400"/>
              <a:t>標準</a:t>
            </a:r>
            <a:r>
              <a:rPr lang="en-US" altLang="ja-JP" sz="2400" dirty="0"/>
              <a:t>Fortran</a:t>
            </a:r>
            <a:endParaRPr kumimoji="1" lang="ja-JP" altLang="en-US" sz="2400"/>
          </a:p>
        </p:txBody>
      </p:sp>
      <p:pic>
        <p:nvPicPr>
          <p:cNvPr id="5" name="図 4">
            <a:extLst>
              <a:ext uri="{FF2B5EF4-FFF2-40B4-BE49-F238E27FC236}">
                <a16:creationId xmlns:a16="http://schemas.microsoft.com/office/drawing/2014/main" id="{DD9585F9-F532-D24D-A852-27977276A31A}"/>
              </a:ext>
            </a:extLst>
          </p:cNvPr>
          <p:cNvPicPr>
            <a:picLocks noChangeAspect="1"/>
          </p:cNvPicPr>
          <p:nvPr/>
        </p:nvPicPr>
        <p:blipFill rotWithShape="1">
          <a:blip r:embed="rId3">
            <a:extLst>
              <a:ext uri="{28A0092B-C50C-407E-A947-70E740481C1C}">
                <a14:useLocalDpi xmlns:a14="http://schemas.microsoft.com/office/drawing/2010/main" val="0"/>
              </a:ext>
            </a:extLst>
          </a:blip>
          <a:srcRect l="11007" t="48703" r="15847"/>
          <a:stretch/>
        </p:blipFill>
        <p:spPr>
          <a:xfrm>
            <a:off x="3160437" y="4548224"/>
            <a:ext cx="5902036" cy="1919710"/>
          </a:xfrm>
          <a:prstGeom prst="rect">
            <a:avLst/>
          </a:prstGeom>
          <a:ln>
            <a:noFill/>
          </a:ln>
        </p:spPr>
      </p:pic>
      <p:pic>
        <p:nvPicPr>
          <p:cNvPr id="11" name="図 10">
            <a:extLst>
              <a:ext uri="{FF2B5EF4-FFF2-40B4-BE49-F238E27FC236}">
                <a16:creationId xmlns:a16="http://schemas.microsoft.com/office/drawing/2014/main" id="{32934D7C-D873-6B4F-B3FA-BAFC65C60336}"/>
              </a:ext>
            </a:extLst>
          </p:cNvPr>
          <p:cNvPicPr>
            <a:picLocks noChangeAspect="1"/>
          </p:cNvPicPr>
          <p:nvPr/>
        </p:nvPicPr>
        <p:blipFill rotWithShape="1">
          <a:blip r:embed="rId3">
            <a:extLst>
              <a:ext uri="{28A0092B-C50C-407E-A947-70E740481C1C}">
                <a14:useLocalDpi xmlns:a14="http://schemas.microsoft.com/office/drawing/2010/main" val="0"/>
              </a:ext>
            </a:extLst>
          </a:blip>
          <a:srcRect t="25403" r="89227" b="29199"/>
          <a:stretch/>
        </p:blipFill>
        <p:spPr>
          <a:xfrm>
            <a:off x="1334885" y="3164617"/>
            <a:ext cx="1313411" cy="2567115"/>
          </a:xfrm>
          <a:prstGeom prst="rect">
            <a:avLst/>
          </a:prstGeom>
        </p:spPr>
      </p:pic>
      <p:pic>
        <p:nvPicPr>
          <p:cNvPr id="12" name="図 11">
            <a:extLst>
              <a:ext uri="{FF2B5EF4-FFF2-40B4-BE49-F238E27FC236}">
                <a16:creationId xmlns:a16="http://schemas.microsoft.com/office/drawing/2014/main" id="{6DE0C24E-3A12-9448-AA7F-229B39687D98}"/>
              </a:ext>
            </a:extLst>
          </p:cNvPr>
          <p:cNvPicPr>
            <a:picLocks noChangeAspect="1"/>
          </p:cNvPicPr>
          <p:nvPr/>
        </p:nvPicPr>
        <p:blipFill rotWithShape="1">
          <a:blip r:embed="rId3">
            <a:extLst>
              <a:ext uri="{28A0092B-C50C-407E-A947-70E740481C1C}">
                <a14:useLocalDpi xmlns:a14="http://schemas.microsoft.com/office/drawing/2010/main" val="0"/>
              </a:ext>
            </a:extLst>
          </a:blip>
          <a:srcRect l="10840" b="50735"/>
          <a:stretch/>
        </p:blipFill>
        <p:spPr>
          <a:xfrm>
            <a:off x="2994278" y="2779050"/>
            <a:ext cx="6203443" cy="1589787"/>
          </a:xfrm>
          <a:prstGeom prst="rect">
            <a:avLst/>
          </a:prstGeom>
        </p:spPr>
      </p:pic>
    </p:spTree>
    <p:extLst>
      <p:ext uri="{BB962C8B-B14F-4D97-AF65-F5344CB8AC3E}">
        <p14:creationId xmlns:p14="http://schemas.microsoft.com/office/powerpoint/2010/main" val="337601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シミュレーションモデルと実装</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11</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normAutofit/>
          </a:bodyPr>
          <a:lstStyle/>
          <a:p>
            <a:r>
              <a:rPr lang="ja-JP" altLang="en-US"/>
              <a:t>マクロ定義</a:t>
            </a:r>
            <a:endParaRPr lang="en-US" altLang="ja-JP" dirty="0"/>
          </a:p>
        </p:txBody>
      </p:sp>
      <p:pic>
        <p:nvPicPr>
          <p:cNvPr id="7" name="図 6">
            <a:extLst>
              <a:ext uri="{FF2B5EF4-FFF2-40B4-BE49-F238E27FC236}">
                <a16:creationId xmlns:a16="http://schemas.microsoft.com/office/drawing/2014/main" id="{4C0C9799-1448-0242-BD56-2F7FC47AB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942" y="2760783"/>
            <a:ext cx="8470116" cy="3163619"/>
          </a:xfrm>
          <a:prstGeom prst="rect">
            <a:avLst/>
          </a:prstGeom>
          <a:ln w="12700">
            <a:solidFill>
              <a:schemeClr val="bg1">
                <a:lumMod val="75000"/>
              </a:schemeClr>
            </a:solidFill>
          </a:ln>
        </p:spPr>
      </p:pic>
    </p:spTree>
    <p:extLst>
      <p:ext uri="{BB962C8B-B14F-4D97-AF65-F5344CB8AC3E}">
        <p14:creationId xmlns:p14="http://schemas.microsoft.com/office/powerpoint/2010/main" val="149320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シミュレーションモデルと実装</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12</a:t>
            </a:fld>
            <a:endParaRPr kumimoji="1" lang="ja-JP" altLang="en-US"/>
          </a:p>
        </p:txBody>
      </p:sp>
      <p:sp>
        <p:nvSpPr>
          <p:cNvPr id="8" name="テキスト ボックス 7">
            <a:extLst>
              <a:ext uri="{FF2B5EF4-FFF2-40B4-BE49-F238E27FC236}">
                <a16:creationId xmlns:a16="http://schemas.microsoft.com/office/drawing/2014/main" id="{A9000485-7543-7942-A964-744473B5DF3B}"/>
              </a:ext>
            </a:extLst>
          </p:cNvPr>
          <p:cNvSpPr txBox="1"/>
          <p:nvPr/>
        </p:nvSpPr>
        <p:spPr>
          <a:xfrm>
            <a:off x="8780906" y="6187647"/>
            <a:ext cx="1257780" cy="461665"/>
          </a:xfrm>
          <a:prstGeom prst="rect">
            <a:avLst/>
          </a:prstGeom>
          <a:noFill/>
          <a:ln w="28575">
            <a:solidFill>
              <a:srgbClr val="FFC000"/>
            </a:solidFill>
          </a:ln>
        </p:spPr>
        <p:txBody>
          <a:bodyPr wrap="square" rtlCol="0">
            <a:spAutoFit/>
          </a:bodyPr>
          <a:lstStyle/>
          <a:p>
            <a:r>
              <a:rPr lang="en-US" altLang="ja-JP" sz="2400" dirty="0" err="1"/>
              <a:t>eFortran</a:t>
            </a:r>
            <a:endParaRPr kumimoji="1" lang="ja-JP" altLang="en-US" sz="2400"/>
          </a:p>
        </p:txBody>
      </p:sp>
      <p:sp>
        <p:nvSpPr>
          <p:cNvPr id="9" name="テキスト ボックス 8">
            <a:extLst>
              <a:ext uri="{FF2B5EF4-FFF2-40B4-BE49-F238E27FC236}">
                <a16:creationId xmlns:a16="http://schemas.microsoft.com/office/drawing/2014/main" id="{6CF928F9-0574-4446-BECB-CFBC4F0196C4}"/>
              </a:ext>
            </a:extLst>
          </p:cNvPr>
          <p:cNvSpPr txBox="1"/>
          <p:nvPr/>
        </p:nvSpPr>
        <p:spPr>
          <a:xfrm>
            <a:off x="2070045" y="6155910"/>
            <a:ext cx="1719445" cy="461665"/>
          </a:xfrm>
          <a:prstGeom prst="rect">
            <a:avLst/>
          </a:prstGeom>
          <a:noFill/>
          <a:ln w="28575">
            <a:solidFill>
              <a:srgbClr val="FFC000"/>
            </a:solidFill>
          </a:ln>
        </p:spPr>
        <p:txBody>
          <a:bodyPr wrap="square" rtlCol="0">
            <a:spAutoFit/>
          </a:bodyPr>
          <a:lstStyle/>
          <a:p>
            <a:r>
              <a:rPr lang="ja-JP" altLang="en-US" sz="2400"/>
              <a:t>標準</a:t>
            </a:r>
            <a:r>
              <a:rPr lang="en-US" altLang="ja-JP" sz="2400" dirty="0"/>
              <a:t>Fortran</a:t>
            </a:r>
            <a:endParaRPr kumimoji="1" lang="ja-JP" altLang="en-US" sz="2400"/>
          </a:p>
        </p:txBody>
      </p:sp>
      <p:pic>
        <p:nvPicPr>
          <p:cNvPr id="7" name="図 6">
            <a:extLst>
              <a:ext uri="{FF2B5EF4-FFF2-40B4-BE49-F238E27FC236}">
                <a16:creationId xmlns:a16="http://schemas.microsoft.com/office/drawing/2014/main" id="{3C9864A3-EA77-2141-BB69-4B72449CC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322" y="1339119"/>
            <a:ext cx="4948948" cy="4792588"/>
          </a:xfrm>
          <a:prstGeom prst="rect">
            <a:avLst/>
          </a:prstGeom>
          <a:ln w="12700">
            <a:solidFill>
              <a:schemeClr val="bg1">
                <a:lumMod val="75000"/>
              </a:schemeClr>
            </a:solidFill>
          </a:ln>
        </p:spPr>
      </p:pic>
      <p:sp>
        <p:nvSpPr>
          <p:cNvPr id="14" name="正方形/長方形 13">
            <a:extLst>
              <a:ext uri="{FF2B5EF4-FFF2-40B4-BE49-F238E27FC236}">
                <a16:creationId xmlns:a16="http://schemas.microsoft.com/office/drawing/2014/main" id="{3153AFCA-AD10-6E4E-82C3-88297CF9A0CA}"/>
              </a:ext>
            </a:extLst>
          </p:cNvPr>
          <p:cNvSpPr/>
          <p:nvPr/>
        </p:nvSpPr>
        <p:spPr>
          <a:xfrm>
            <a:off x="7156046" y="1431156"/>
            <a:ext cx="124668" cy="158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97CC2C8-80D7-B74D-93AA-67EC787D32E8}"/>
              </a:ext>
            </a:extLst>
          </p:cNvPr>
          <p:cNvSpPr/>
          <p:nvPr/>
        </p:nvSpPr>
        <p:spPr>
          <a:xfrm>
            <a:off x="704631" y="1431841"/>
            <a:ext cx="124668" cy="158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E55828E-F313-DE44-95D7-96DF3A22A5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299" y="1339119"/>
            <a:ext cx="4569516" cy="4728819"/>
          </a:xfrm>
          <a:prstGeom prst="rect">
            <a:avLst/>
          </a:prstGeom>
          <a:ln w="12700">
            <a:solidFill>
              <a:schemeClr val="bg1">
                <a:lumMod val="75000"/>
              </a:schemeClr>
            </a:solidFill>
          </a:ln>
        </p:spPr>
      </p:pic>
      <p:sp>
        <p:nvSpPr>
          <p:cNvPr id="16" name="テキスト ボックス 15">
            <a:extLst>
              <a:ext uri="{FF2B5EF4-FFF2-40B4-BE49-F238E27FC236}">
                <a16:creationId xmlns:a16="http://schemas.microsoft.com/office/drawing/2014/main" id="{23DC9F81-9595-894E-908A-D46CA43B8079}"/>
              </a:ext>
            </a:extLst>
          </p:cNvPr>
          <p:cNvSpPr txBox="1"/>
          <p:nvPr/>
        </p:nvSpPr>
        <p:spPr>
          <a:xfrm>
            <a:off x="8942522" y="1339119"/>
            <a:ext cx="2941748" cy="369332"/>
          </a:xfrm>
          <a:prstGeom prst="rect">
            <a:avLst/>
          </a:prstGeom>
          <a:noFill/>
          <a:ln w="19050">
            <a:solidFill>
              <a:srgbClr val="FFC000"/>
            </a:solidFill>
          </a:ln>
        </p:spPr>
        <p:txBody>
          <a:bodyPr wrap="square" rtlCol="0">
            <a:spAutoFit/>
          </a:bodyPr>
          <a:lstStyle/>
          <a:p>
            <a:r>
              <a:rPr kumimoji="1" lang="en-US" altLang="ja-JP" dirty="0"/>
              <a:t>40</a:t>
            </a:r>
            <a:r>
              <a:rPr kumimoji="1" lang="ja-JP" altLang="en-US"/>
              <a:t>行　</a:t>
            </a:r>
            <a:r>
              <a:rPr kumimoji="1" lang="en-US" altLang="ja-JP" dirty="0"/>
              <a:t>116</a:t>
            </a:r>
            <a:r>
              <a:rPr kumimoji="1" lang="ja-JP" altLang="en-US"/>
              <a:t>単語　</a:t>
            </a:r>
            <a:r>
              <a:rPr kumimoji="1" lang="en-US" altLang="ja-JP" dirty="0"/>
              <a:t>1048</a:t>
            </a:r>
            <a:r>
              <a:rPr kumimoji="1" lang="ja-JP" altLang="en-US"/>
              <a:t>バイト</a:t>
            </a:r>
            <a:endParaRPr kumimoji="1" lang="en-US" altLang="ja-JP" dirty="0"/>
          </a:p>
        </p:txBody>
      </p:sp>
      <p:sp>
        <p:nvSpPr>
          <p:cNvPr id="17" name="テキスト ボックス 16">
            <a:extLst>
              <a:ext uri="{FF2B5EF4-FFF2-40B4-BE49-F238E27FC236}">
                <a16:creationId xmlns:a16="http://schemas.microsoft.com/office/drawing/2014/main" id="{96CC3344-83A9-8244-8173-ED77DDCE96DD}"/>
              </a:ext>
            </a:extLst>
          </p:cNvPr>
          <p:cNvSpPr txBox="1"/>
          <p:nvPr/>
        </p:nvSpPr>
        <p:spPr>
          <a:xfrm>
            <a:off x="2479729" y="1325563"/>
            <a:ext cx="2919086" cy="369332"/>
          </a:xfrm>
          <a:prstGeom prst="rect">
            <a:avLst/>
          </a:prstGeom>
          <a:noFill/>
          <a:ln w="19050">
            <a:solidFill>
              <a:srgbClr val="FFC000"/>
            </a:solidFill>
          </a:ln>
        </p:spPr>
        <p:txBody>
          <a:bodyPr wrap="square" rtlCol="0">
            <a:spAutoFit/>
          </a:bodyPr>
          <a:lstStyle/>
          <a:p>
            <a:r>
              <a:rPr kumimoji="1" lang="en-US" altLang="ja-JP" dirty="0"/>
              <a:t>40</a:t>
            </a:r>
            <a:r>
              <a:rPr kumimoji="1" lang="ja-JP" altLang="en-US"/>
              <a:t>行　</a:t>
            </a:r>
            <a:r>
              <a:rPr kumimoji="1" lang="en-US" altLang="ja-JP" dirty="0"/>
              <a:t>138</a:t>
            </a:r>
            <a:r>
              <a:rPr kumimoji="1" lang="ja-JP" altLang="en-US"/>
              <a:t>単語　</a:t>
            </a:r>
            <a:r>
              <a:rPr kumimoji="1" lang="en-US" altLang="ja-JP" dirty="0"/>
              <a:t>1128</a:t>
            </a:r>
            <a:r>
              <a:rPr kumimoji="1" lang="ja-JP" altLang="en-US"/>
              <a:t>バイト</a:t>
            </a:r>
            <a:endParaRPr kumimoji="1" lang="en-US" altLang="ja-JP" dirty="0"/>
          </a:p>
        </p:txBody>
      </p:sp>
      <p:sp>
        <p:nvSpPr>
          <p:cNvPr id="18" name="右矢印 17">
            <a:extLst>
              <a:ext uri="{FF2B5EF4-FFF2-40B4-BE49-F238E27FC236}">
                <a16:creationId xmlns:a16="http://schemas.microsoft.com/office/drawing/2014/main" id="{53B16EC0-BC87-DD4A-95B3-DDEAB17B8D16}"/>
              </a:ext>
            </a:extLst>
          </p:cNvPr>
          <p:cNvSpPr/>
          <p:nvPr/>
        </p:nvSpPr>
        <p:spPr>
          <a:xfrm>
            <a:off x="5665907" y="2349118"/>
            <a:ext cx="1002323" cy="276957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47124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シミュレーションモデルと実装</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13</a:t>
            </a:fld>
            <a:endParaRPr kumimoji="1" lang="ja-JP" altLang="en-US"/>
          </a:p>
        </p:txBody>
      </p:sp>
      <p:sp>
        <p:nvSpPr>
          <p:cNvPr id="8" name="テキスト ボックス 7">
            <a:extLst>
              <a:ext uri="{FF2B5EF4-FFF2-40B4-BE49-F238E27FC236}">
                <a16:creationId xmlns:a16="http://schemas.microsoft.com/office/drawing/2014/main" id="{D1C38D09-2625-D84C-9CE9-07B7C83F9E45}"/>
              </a:ext>
            </a:extLst>
          </p:cNvPr>
          <p:cNvSpPr txBox="1"/>
          <p:nvPr/>
        </p:nvSpPr>
        <p:spPr>
          <a:xfrm>
            <a:off x="1020241" y="2827743"/>
            <a:ext cx="3583032" cy="646331"/>
          </a:xfrm>
          <a:prstGeom prst="rect">
            <a:avLst/>
          </a:prstGeom>
          <a:noFill/>
          <a:ln w="19050">
            <a:solidFill>
              <a:srgbClr val="FFC000"/>
            </a:solidFill>
          </a:ln>
        </p:spPr>
        <p:txBody>
          <a:bodyPr wrap="none" rtlCol="0">
            <a:spAutoFit/>
          </a:bodyPr>
          <a:lstStyle/>
          <a:p>
            <a:r>
              <a:rPr lang="ja-JP" altLang="en-US"/>
              <a:t>標準</a:t>
            </a:r>
            <a:r>
              <a:rPr lang="en-US" altLang="ja-JP" dirty="0"/>
              <a:t>Fortran</a:t>
            </a:r>
            <a:r>
              <a:rPr lang="ja-JP" altLang="en-US"/>
              <a:t> </a:t>
            </a:r>
            <a:r>
              <a:rPr lang="en-US" altLang="ja-JP" dirty="0"/>
              <a:t>: </a:t>
            </a:r>
          </a:p>
          <a:p>
            <a:r>
              <a:rPr lang="en-US" altLang="ja-JP" dirty="0"/>
              <a:t>24672</a:t>
            </a:r>
            <a:r>
              <a:rPr kumimoji="1" lang="ja-JP" altLang="en-US"/>
              <a:t>行　</a:t>
            </a:r>
            <a:r>
              <a:rPr lang="en-US" altLang="ja-JP" dirty="0"/>
              <a:t>74531</a:t>
            </a:r>
            <a:r>
              <a:rPr kumimoji="1" lang="ja-JP" altLang="en-US"/>
              <a:t>単語　</a:t>
            </a:r>
            <a:r>
              <a:rPr lang="en-US" altLang="ja-JP" dirty="0"/>
              <a:t>898833</a:t>
            </a:r>
            <a:r>
              <a:rPr kumimoji="1" lang="ja-JP" altLang="en-US"/>
              <a:t>バイト</a:t>
            </a:r>
            <a:endParaRPr kumimoji="1" lang="en-US" altLang="ja-JP" dirty="0"/>
          </a:p>
        </p:txBody>
      </p:sp>
      <p:sp>
        <p:nvSpPr>
          <p:cNvPr id="9" name="テキスト ボックス 8">
            <a:extLst>
              <a:ext uri="{FF2B5EF4-FFF2-40B4-BE49-F238E27FC236}">
                <a16:creationId xmlns:a16="http://schemas.microsoft.com/office/drawing/2014/main" id="{038963B9-1AE5-FD44-8596-49436AA300E1}"/>
              </a:ext>
            </a:extLst>
          </p:cNvPr>
          <p:cNvSpPr txBox="1"/>
          <p:nvPr/>
        </p:nvSpPr>
        <p:spPr>
          <a:xfrm>
            <a:off x="7588727" y="2823344"/>
            <a:ext cx="3693768" cy="646331"/>
          </a:xfrm>
          <a:prstGeom prst="rect">
            <a:avLst/>
          </a:prstGeom>
          <a:noFill/>
          <a:ln w="19050">
            <a:solidFill>
              <a:srgbClr val="FFC000"/>
            </a:solidFill>
          </a:ln>
        </p:spPr>
        <p:txBody>
          <a:bodyPr wrap="none" rtlCol="0">
            <a:spAutoFit/>
          </a:bodyPr>
          <a:lstStyle/>
          <a:p>
            <a:r>
              <a:rPr lang="en-US" altLang="ja-JP" dirty="0" err="1"/>
              <a:t>eFortran</a:t>
            </a:r>
            <a:r>
              <a:rPr lang="ja-JP" altLang="en-US"/>
              <a:t> </a:t>
            </a:r>
            <a:r>
              <a:rPr lang="en-US" altLang="ja-JP" dirty="0"/>
              <a:t>: </a:t>
            </a:r>
          </a:p>
          <a:p>
            <a:r>
              <a:rPr lang="en-US" altLang="ja-JP" dirty="0"/>
              <a:t>24672</a:t>
            </a:r>
            <a:r>
              <a:rPr kumimoji="1" lang="ja-JP" altLang="en-US"/>
              <a:t>行　</a:t>
            </a:r>
            <a:r>
              <a:rPr kumimoji="1" lang="en-US" altLang="ja-JP" dirty="0"/>
              <a:t>69882</a:t>
            </a:r>
            <a:r>
              <a:rPr kumimoji="1" lang="ja-JP" altLang="en-US"/>
              <a:t>単語　</a:t>
            </a:r>
            <a:r>
              <a:rPr lang="en-US" altLang="ja-JP" dirty="0"/>
              <a:t>867320</a:t>
            </a:r>
            <a:r>
              <a:rPr kumimoji="1" lang="ja-JP" altLang="en-US"/>
              <a:t>バイト</a:t>
            </a:r>
            <a:endParaRPr kumimoji="1" lang="en-US" altLang="ja-JP" dirty="0"/>
          </a:p>
        </p:txBody>
      </p:sp>
      <p:pic>
        <p:nvPicPr>
          <p:cNvPr id="17" name="コンテンツ プレースホルダー 16">
            <a:extLst>
              <a:ext uri="{FF2B5EF4-FFF2-40B4-BE49-F238E27FC236}">
                <a16:creationId xmlns:a16="http://schemas.microsoft.com/office/drawing/2014/main" id="{9433637B-99D8-3A4C-B207-1563DF5645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2812" y="3991708"/>
            <a:ext cx="3791392" cy="2274835"/>
          </a:xfrm>
          <a:ln w="12700">
            <a:solidFill>
              <a:schemeClr val="bg1">
                <a:lumMod val="75000"/>
              </a:schemeClr>
            </a:solidFill>
          </a:ln>
        </p:spPr>
      </p:pic>
      <p:pic>
        <p:nvPicPr>
          <p:cNvPr id="19" name="図 18">
            <a:extLst>
              <a:ext uri="{FF2B5EF4-FFF2-40B4-BE49-F238E27FC236}">
                <a16:creationId xmlns:a16="http://schemas.microsoft.com/office/drawing/2014/main" id="{A1A48118-29A8-ED43-AF39-741A1BB44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85" y="3991708"/>
            <a:ext cx="3825937" cy="2295562"/>
          </a:xfrm>
          <a:prstGeom prst="rect">
            <a:avLst/>
          </a:prstGeom>
          <a:ln w="12700">
            <a:solidFill>
              <a:schemeClr val="bg1">
                <a:lumMod val="75000"/>
              </a:schemeClr>
            </a:solidFill>
          </a:ln>
        </p:spPr>
      </p:pic>
      <p:pic>
        <p:nvPicPr>
          <p:cNvPr id="21" name="図 20">
            <a:extLst>
              <a:ext uri="{FF2B5EF4-FFF2-40B4-BE49-F238E27FC236}">
                <a16:creationId xmlns:a16="http://schemas.microsoft.com/office/drawing/2014/main" id="{5AACBEFC-A5C0-2C4D-9A91-01AF1CFA7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608" y="3991708"/>
            <a:ext cx="3791392" cy="2274835"/>
          </a:xfrm>
          <a:prstGeom prst="rect">
            <a:avLst/>
          </a:prstGeom>
          <a:ln w="12700">
            <a:solidFill>
              <a:schemeClr val="bg1">
                <a:lumMod val="75000"/>
              </a:schemeClr>
            </a:solidFill>
          </a:ln>
        </p:spPr>
      </p:pic>
      <p:sp>
        <p:nvSpPr>
          <p:cNvPr id="24" name="右矢印 23">
            <a:extLst>
              <a:ext uri="{FF2B5EF4-FFF2-40B4-BE49-F238E27FC236}">
                <a16:creationId xmlns:a16="http://schemas.microsoft.com/office/drawing/2014/main" id="{12FACB9A-9CFC-124E-824E-25558099596C}"/>
              </a:ext>
            </a:extLst>
          </p:cNvPr>
          <p:cNvSpPr/>
          <p:nvPr/>
        </p:nvSpPr>
        <p:spPr>
          <a:xfrm>
            <a:off x="5555589" y="2758785"/>
            <a:ext cx="1080822" cy="77545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5">
            <a:extLst>
              <a:ext uri="{FF2B5EF4-FFF2-40B4-BE49-F238E27FC236}">
                <a16:creationId xmlns:a16="http://schemas.microsoft.com/office/drawing/2014/main" id="{F1674010-025C-DE40-9ECD-07A1B12D9BDC}"/>
              </a:ext>
            </a:extLst>
          </p:cNvPr>
          <p:cNvSpPr txBox="1">
            <a:spLocks/>
          </p:cNvSpPr>
          <p:nvPr/>
        </p:nvSpPr>
        <p:spPr>
          <a:xfrm>
            <a:off x="838200" y="1714500"/>
            <a:ext cx="10996246" cy="4462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600"/>
              </a:spcBef>
              <a:spcAft>
                <a:spcPts val="600"/>
              </a:spcAft>
              <a:buFont typeface="Arial" panose="020B0604020202020204" pitchFamily="34" charset="0"/>
              <a:buChar char="•"/>
              <a:defRPr kumimoji="1" sz="36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spcAft>
                <a:spcPts val="600"/>
              </a:spcAft>
              <a:buFont typeface="Arial" panose="020B0604020202020204" pitchFamily="34" charset="0"/>
              <a:buChar char="•"/>
              <a:defRPr kumimoji="1" sz="3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spcAft>
                <a:spcPts val="600"/>
              </a:spcAft>
              <a:buFont typeface="Arial" panose="020B0604020202020204" pitchFamily="34" charset="0"/>
              <a:buChar char="•"/>
              <a:defRPr kumimoji="1" sz="36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spcAft>
                <a:spcPts val="600"/>
              </a:spcAft>
              <a:buFont typeface="Arial" panose="020B0604020202020204" pitchFamily="34" charset="0"/>
              <a:buChar char="•"/>
              <a:defRPr kumimoji="1" sz="3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球</a:t>
            </a:r>
            <a:r>
              <a:rPr lang="en-US" altLang="ja-JP" dirty="0"/>
              <a:t>MHD</a:t>
            </a:r>
            <a:r>
              <a:rPr lang="ja-JP" altLang="en-US"/>
              <a:t>シミュレーションコードの全ファイルサイズ</a:t>
            </a:r>
            <a:endParaRPr lang="en-US" altLang="ja-JP" dirty="0"/>
          </a:p>
        </p:txBody>
      </p:sp>
    </p:spTree>
    <p:extLst>
      <p:ext uri="{BB962C8B-B14F-4D97-AF65-F5344CB8AC3E}">
        <p14:creationId xmlns:p14="http://schemas.microsoft.com/office/powerpoint/2010/main" val="1210832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kumimoji="1" lang="ja-JP" altLang="en-US" sz="5400"/>
              <a:t>シミュレーション結果</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14</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762131"/>
            <a:ext cx="10515600" cy="4629152"/>
          </a:xfrm>
        </p:spPr>
        <p:txBody>
          <a:bodyPr/>
          <a:lstStyle/>
          <a:p>
            <a:pPr marL="0" indent="0">
              <a:buNone/>
            </a:pPr>
            <a:r>
              <a:rPr lang="ja-JP" altLang="en-US"/>
              <a:t>エネルギーの時間発展</a:t>
            </a:r>
            <a:endParaRPr lang="en-US" altLang="ja-JP" dirty="0"/>
          </a:p>
          <a:p>
            <a:pPr marL="457200" lvl="1" indent="0">
              <a:buNone/>
            </a:pPr>
            <a:endParaRPr lang="en-US" altLang="ja-JP" dirty="0"/>
          </a:p>
        </p:txBody>
      </p:sp>
      <p:sp>
        <p:nvSpPr>
          <p:cNvPr id="11" name="正方形/長方形 10">
            <a:extLst>
              <a:ext uri="{FF2B5EF4-FFF2-40B4-BE49-F238E27FC236}">
                <a16:creationId xmlns:a16="http://schemas.microsoft.com/office/drawing/2014/main" id="{5F3D8B0D-D561-044D-AE5C-C120C52BCED8}"/>
              </a:ext>
            </a:extLst>
          </p:cNvPr>
          <p:cNvSpPr/>
          <p:nvPr/>
        </p:nvSpPr>
        <p:spPr>
          <a:xfrm flipV="1">
            <a:off x="8229599" y="1762131"/>
            <a:ext cx="57150" cy="4668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B9EA92F0-DF6C-214B-A6BC-6427BE565F90}"/>
              </a:ext>
            </a:extLst>
          </p:cNvPr>
          <p:cNvPicPr>
            <a:picLocks noChangeAspect="1"/>
          </p:cNvPicPr>
          <p:nvPr/>
        </p:nvPicPr>
        <p:blipFill rotWithShape="1">
          <a:blip r:embed="rId3">
            <a:extLst>
              <a:ext uri="{28A0092B-C50C-407E-A947-70E740481C1C}">
                <a14:useLocalDpi xmlns:a14="http://schemas.microsoft.com/office/drawing/2010/main" val="0"/>
              </a:ext>
            </a:extLst>
          </a:blip>
          <a:srcRect t="6793"/>
          <a:stretch/>
        </p:blipFill>
        <p:spPr>
          <a:xfrm>
            <a:off x="2778836" y="2343150"/>
            <a:ext cx="6634327" cy="4479278"/>
          </a:xfrm>
          <a:prstGeom prst="rect">
            <a:avLst/>
          </a:prstGeom>
        </p:spPr>
      </p:pic>
    </p:spTree>
    <p:extLst>
      <p:ext uri="{BB962C8B-B14F-4D97-AF65-F5344CB8AC3E}">
        <p14:creationId xmlns:p14="http://schemas.microsoft.com/office/powerpoint/2010/main" val="1964468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kumimoji="1" lang="ja-JP" altLang="en-US" sz="5400"/>
              <a:t>シミュレーション結果</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15</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762131"/>
            <a:ext cx="10515600" cy="4629152"/>
          </a:xfrm>
        </p:spPr>
        <p:txBody>
          <a:bodyPr/>
          <a:lstStyle/>
          <a:p>
            <a:pPr marL="0" indent="0">
              <a:buNone/>
            </a:pPr>
            <a:r>
              <a:rPr lang="ja-JP" altLang="en-US"/>
              <a:t>エネルギーの時間発展</a:t>
            </a:r>
            <a:endParaRPr lang="en-US" altLang="ja-JP" dirty="0"/>
          </a:p>
          <a:p>
            <a:pPr marL="457200" lvl="1" indent="0">
              <a:buNone/>
            </a:pPr>
            <a:endParaRPr lang="en-US" altLang="ja-JP" dirty="0"/>
          </a:p>
        </p:txBody>
      </p:sp>
      <p:sp>
        <p:nvSpPr>
          <p:cNvPr id="11" name="正方形/長方形 10">
            <a:extLst>
              <a:ext uri="{FF2B5EF4-FFF2-40B4-BE49-F238E27FC236}">
                <a16:creationId xmlns:a16="http://schemas.microsoft.com/office/drawing/2014/main" id="{5F3D8B0D-D561-044D-AE5C-C120C52BCED8}"/>
              </a:ext>
            </a:extLst>
          </p:cNvPr>
          <p:cNvSpPr/>
          <p:nvPr/>
        </p:nvSpPr>
        <p:spPr>
          <a:xfrm flipV="1">
            <a:off x="8229599" y="1762131"/>
            <a:ext cx="57150" cy="4668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B9EA92F0-DF6C-214B-A6BC-6427BE565F90}"/>
              </a:ext>
            </a:extLst>
          </p:cNvPr>
          <p:cNvPicPr>
            <a:picLocks noChangeAspect="1"/>
          </p:cNvPicPr>
          <p:nvPr/>
        </p:nvPicPr>
        <p:blipFill rotWithShape="1">
          <a:blip r:embed="rId3">
            <a:extLst>
              <a:ext uri="{28A0092B-C50C-407E-A947-70E740481C1C}">
                <a14:useLocalDpi xmlns:a14="http://schemas.microsoft.com/office/drawing/2010/main" val="0"/>
              </a:ext>
            </a:extLst>
          </a:blip>
          <a:srcRect t="6793"/>
          <a:stretch/>
        </p:blipFill>
        <p:spPr>
          <a:xfrm>
            <a:off x="2778836" y="2343150"/>
            <a:ext cx="6634327" cy="4479278"/>
          </a:xfrm>
          <a:prstGeom prst="rect">
            <a:avLst/>
          </a:prstGeom>
        </p:spPr>
      </p:pic>
      <p:sp>
        <p:nvSpPr>
          <p:cNvPr id="21" name="円/楕円 20">
            <a:extLst>
              <a:ext uri="{FF2B5EF4-FFF2-40B4-BE49-F238E27FC236}">
                <a16:creationId xmlns:a16="http://schemas.microsoft.com/office/drawing/2014/main" id="{7825FB2E-5BA5-F849-9932-CF05D324ED32}"/>
              </a:ext>
            </a:extLst>
          </p:cNvPr>
          <p:cNvSpPr/>
          <p:nvPr/>
        </p:nvSpPr>
        <p:spPr>
          <a:xfrm>
            <a:off x="3357570" y="2733652"/>
            <a:ext cx="1428750" cy="1971675"/>
          </a:xfrm>
          <a:prstGeom prst="ellipse">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665FEDA5-9376-4147-BB9D-7D6E8512BB99}"/>
              </a:ext>
            </a:extLst>
          </p:cNvPr>
          <p:cNvCxnSpPr>
            <a:cxnSpLocks/>
          </p:cNvCxnSpPr>
          <p:nvPr/>
        </p:nvCxnSpPr>
        <p:spPr>
          <a:xfrm flipH="1">
            <a:off x="3445029" y="4676752"/>
            <a:ext cx="570724" cy="74550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0EAB7A38-9505-704C-BF6B-8B76EF3DB16B}"/>
              </a:ext>
            </a:extLst>
          </p:cNvPr>
          <p:cNvSpPr txBox="1"/>
          <p:nvPr/>
        </p:nvSpPr>
        <p:spPr>
          <a:xfrm>
            <a:off x="310407" y="5384776"/>
            <a:ext cx="3148619" cy="646331"/>
          </a:xfrm>
          <a:prstGeom prst="rect">
            <a:avLst/>
          </a:prstGeom>
          <a:solidFill>
            <a:schemeClr val="bg1"/>
          </a:solidFill>
          <a:ln w="28575">
            <a:solidFill>
              <a:srgbClr val="FFC000"/>
            </a:solidFill>
          </a:ln>
        </p:spPr>
        <p:txBody>
          <a:bodyPr wrap="none" rtlCol="0">
            <a:spAutoFit/>
          </a:bodyPr>
          <a:lstStyle/>
          <a:p>
            <a:r>
              <a:rPr lang="ja-JP" altLang="en-US"/>
              <a:t>互いにエネルギーを交換し合う</a:t>
            </a:r>
            <a:endParaRPr lang="en-US" altLang="ja-JP" dirty="0"/>
          </a:p>
          <a:p>
            <a:r>
              <a:rPr kumimoji="1" lang="ja-JP" altLang="en-US"/>
              <a:t>（過渡期）</a:t>
            </a:r>
          </a:p>
        </p:txBody>
      </p:sp>
    </p:spTree>
    <p:extLst>
      <p:ext uri="{BB962C8B-B14F-4D97-AF65-F5344CB8AC3E}">
        <p14:creationId xmlns:p14="http://schemas.microsoft.com/office/powerpoint/2010/main" val="926897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325563"/>
          </a:xfrm>
          <a:gradFill>
            <a:gsLst>
              <a:gs pos="0">
                <a:srgbClr val="0070C0"/>
              </a:gs>
              <a:gs pos="100000">
                <a:prstClr val="white"/>
              </a:gs>
            </a:gsLst>
          </a:gradFill>
        </p:spPr>
        <p:txBody>
          <a:bodyPr>
            <a:normAutofit/>
          </a:bodyPr>
          <a:lstStyle/>
          <a:p>
            <a:r>
              <a:rPr kumimoji="1" lang="ja-JP" altLang="en-US" sz="5400"/>
              <a:t>シミュレーション結果</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16</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762131"/>
            <a:ext cx="10515600" cy="4629152"/>
          </a:xfrm>
        </p:spPr>
        <p:txBody>
          <a:bodyPr/>
          <a:lstStyle/>
          <a:p>
            <a:pPr marL="0" indent="0">
              <a:buNone/>
            </a:pPr>
            <a:endParaRPr lang="en-US" altLang="ja-JP" dirty="0"/>
          </a:p>
          <a:p>
            <a:pPr marL="457200" lvl="1" indent="0">
              <a:buNone/>
            </a:pPr>
            <a:endParaRPr lang="en-US" altLang="ja-JP" dirty="0"/>
          </a:p>
        </p:txBody>
      </p:sp>
      <p:sp>
        <p:nvSpPr>
          <p:cNvPr id="53" name="テキスト ボックス 52">
            <a:extLst>
              <a:ext uri="{FF2B5EF4-FFF2-40B4-BE49-F238E27FC236}">
                <a16:creationId xmlns:a16="http://schemas.microsoft.com/office/drawing/2014/main" id="{F8B8A447-3C20-A042-A711-E26AC0FD39C6}"/>
              </a:ext>
            </a:extLst>
          </p:cNvPr>
          <p:cNvSpPr txBox="1"/>
          <p:nvPr/>
        </p:nvSpPr>
        <p:spPr>
          <a:xfrm>
            <a:off x="301289" y="1453223"/>
            <a:ext cx="3150221" cy="461665"/>
          </a:xfrm>
          <a:prstGeom prst="rect">
            <a:avLst/>
          </a:prstGeom>
          <a:noFill/>
        </p:spPr>
        <p:txBody>
          <a:bodyPr wrap="none" rtlCol="0">
            <a:spAutoFit/>
          </a:bodyPr>
          <a:lstStyle/>
          <a:p>
            <a:r>
              <a:rPr kumimoji="1" lang="ja-JP" altLang="en-US" sz="2400"/>
              <a:t>緩和途中の磁場の様子</a:t>
            </a:r>
          </a:p>
        </p:txBody>
      </p:sp>
      <p:pic>
        <p:nvPicPr>
          <p:cNvPr id="3" name="eps_eMar03c.equat.bz">
            <a:hlinkClick r:id="" action="ppaction://media"/>
            <a:extLst>
              <a:ext uri="{FF2B5EF4-FFF2-40B4-BE49-F238E27FC236}">
                <a16:creationId xmlns:a16="http://schemas.microsoft.com/office/drawing/2014/main" id="{667381E2-C372-4644-832B-76793D13347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396" y="2262757"/>
            <a:ext cx="4570189" cy="4570189"/>
          </a:xfrm>
          <a:prstGeom prst="rect">
            <a:avLst/>
          </a:prstGeom>
        </p:spPr>
      </p:pic>
      <p:pic>
        <p:nvPicPr>
          <p:cNvPr id="5" name="eps_eMar03c.merid.by">
            <a:hlinkClick r:id="" action="ppaction://media"/>
            <a:extLst>
              <a:ext uri="{FF2B5EF4-FFF2-40B4-BE49-F238E27FC236}">
                <a16:creationId xmlns:a16="http://schemas.microsoft.com/office/drawing/2014/main" id="{B6A9E852-8475-5945-9583-3CA91324243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140234" y="2177641"/>
            <a:ext cx="4576012" cy="4576012"/>
          </a:xfrm>
          <a:prstGeom prst="rect">
            <a:avLst/>
          </a:prstGeom>
        </p:spPr>
      </p:pic>
      <p:cxnSp>
        <p:nvCxnSpPr>
          <p:cNvPr id="193" name="直線矢印コネクタ 192">
            <a:extLst>
              <a:ext uri="{FF2B5EF4-FFF2-40B4-BE49-F238E27FC236}">
                <a16:creationId xmlns:a16="http://schemas.microsoft.com/office/drawing/2014/main" id="{39132EF0-A2E0-5044-8F0B-33CAC369FF30}"/>
              </a:ext>
            </a:extLst>
          </p:cNvPr>
          <p:cNvCxnSpPr>
            <a:cxnSpLocks/>
          </p:cNvCxnSpPr>
          <p:nvPr/>
        </p:nvCxnSpPr>
        <p:spPr>
          <a:xfrm>
            <a:off x="5377941" y="5933573"/>
            <a:ext cx="393746" cy="0"/>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矢印コネクタ 193">
            <a:extLst>
              <a:ext uri="{FF2B5EF4-FFF2-40B4-BE49-F238E27FC236}">
                <a16:creationId xmlns:a16="http://schemas.microsoft.com/office/drawing/2014/main" id="{6B426978-A13D-724A-B0EB-E53C84221FC9}"/>
              </a:ext>
            </a:extLst>
          </p:cNvPr>
          <p:cNvCxnSpPr>
            <a:cxnSpLocks/>
          </p:cNvCxnSpPr>
          <p:nvPr/>
        </p:nvCxnSpPr>
        <p:spPr>
          <a:xfrm flipH="1">
            <a:off x="5172515" y="5935589"/>
            <a:ext cx="205426" cy="256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1711D69F-488B-294E-9661-E1590ADBFFE4}"/>
              </a:ext>
            </a:extLst>
          </p:cNvPr>
          <p:cNvCxnSpPr>
            <a:cxnSpLocks/>
          </p:cNvCxnSpPr>
          <p:nvPr/>
        </p:nvCxnSpPr>
        <p:spPr>
          <a:xfrm flipV="1">
            <a:off x="5366218" y="5505323"/>
            <a:ext cx="7332" cy="428251"/>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02" name="テキスト ボックス 201">
            <a:extLst>
              <a:ext uri="{FF2B5EF4-FFF2-40B4-BE49-F238E27FC236}">
                <a16:creationId xmlns:a16="http://schemas.microsoft.com/office/drawing/2014/main" id="{EC5D87BD-DFD9-3A46-A921-9814BAAD3126}"/>
              </a:ext>
            </a:extLst>
          </p:cNvPr>
          <p:cNvSpPr txBox="1"/>
          <p:nvPr/>
        </p:nvSpPr>
        <p:spPr>
          <a:xfrm>
            <a:off x="4896725" y="6090639"/>
            <a:ext cx="304892" cy="369332"/>
          </a:xfrm>
          <a:prstGeom prst="rect">
            <a:avLst/>
          </a:prstGeom>
          <a:noFill/>
        </p:spPr>
        <p:txBody>
          <a:bodyPr wrap="none" rtlCol="0">
            <a:spAutoFit/>
          </a:bodyPr>
          <a:lstStyle/>
          <a:p>
            <a:r>
              <a:rPr kumimoji="1" lang="en-US" altLang="ja-JP" dirty="0"/>
              <a:t>X</a:t>
            </a:r>
            <a:endParaRPr kumimoji="1" lang="ja-JP" altLang="en-US"/>
          </a:p>
        </p:txBody>
      </p:sp>
      <p:sp>
        <p:nvSpPr>
          <p:cNvPr id="203" name="テキスト ボックス 202">
            <a:extLst>
              <a:ext uri="{FF2B5EF4-FFF2-40B4-BE49-F238E27FC236}">
                <a16:creationId xmlns:a16="http://schemas.microsoft.com/office/drawing/2014/main" id="{AC282BE6-15A0-9C4F-BBE1-A79F68760620}"/>
              </a:ext>
            </a:extLst>
          </p:cNvPr>
          <p:cNvSpPr txBox="1"/>
          <p:nvPr/>
        </p:nvSpPr>
        <p:spPr>
          <a:xfrm>
            <a:off x="5716493" y="5750923"/>
            <a:ext cx="296876" cy="369332"/>
          </a:xfrm>
          <a:prstGeom prst="rect">
            <a:avLst/>
          </a:prstGeom>
          <a:noFill/>
        </p:spPr>
        <p:txBody>
          <a:bodyPr wrap="none" rtlCol="0">
            <a:spAutoFit/>
          </a:bodyPr>
          <a:lstStyle/>
          <a:p>
            <a:r>
              <a:rPr lang="en-US" altLang="ja-JP" dirty="0"/>
              <a:t>Y</a:t>
            </a:r>
            <a:endParaRPr kumimoji="1" lang="ja-JP" altLang="en-US"/>
          </a:p>
        </p:txBody>
      </p:sp>
      <p:sp>
        <p:nvSpPr>
          <p:cNvPr id="204" name="テキスト ボックス 203">
            <a:extLst>
              <a:ext uri="{FF2B5EF4-FFF2-40B4-BE49-F238E27FC236}">
                <a16:creationId xmlns:a16="http://schemas.microsoft.com/office/drawing/2014/main" id="{4C01647C-E5A1-1E44-8C28-BAEA988415C1}"/>
              </a:ext>
            </a:extLst>
          </p:cNvPr>
          <p:cNvSpPr txBox="1"/>
          <p:nvPr/>
        </p:nvSpPr>
        <p:spPr>
          <a:xfrm>
            <a:off x="5099234" y="5224563"/>
            <a:ext cx="292068" cy="369332"/>
          </a:xfrm>
          <a:prstGeom prst="rect">
            <a:avLst/>
          </a:prstGeom>
          <a:noFill/>
        </p:spPr>
        <p:txBody>
          <a:bodyPr wrap="none" rtlCol="0">
            <a:spAutoFit/>
          </a:bodyPr>
          <a:lstStyle/>
          <a:p>
            <a:r>
              <a:rPr kumimoji="1" lang="en-US" altLang="ja-JP" dirty="0"/>
              <a:t>Z</a:t>
            </a:r>
            <a:endParaRPr kumimoji="1" lang="ja-JP" altLang="en-US"/>
          </a:p>
        </p:txBody>
      </p:sp>
      <p:sp>
        <p:nvSpPr>
          <p:cNvPr id="205" name="テキスト ボックス 204">
            <a:extLst>
              <a:ext uri="{FF2B5EF4-FFF2-40B4-BE49-F238E27FC236}">
                <a16:creationId xmlns:a16="http://schemas.microsoft.com/office/drawing/2014/main" id="{FBE21032-36B2-6642-9E3F-683FD6933F23}"/>
              </a:ext>
            </a:extLst>
          </p:cNvPr>
          <p:cNvSpPr txBox="1"/>
          <p:nvPr/>
        </p:nvSpPr>
        <p:spPr>
          <a:xfrm>
            <a:off x="6409244" y="1837297"/>
            <a:ext cx="1210588" cy="400110"/>
          </a:xfrm>
          <a:prstGeom prst="rect">
            <a:avLst/>
          </a:prstGeom>
          <a:noFill/>
        </p:spPr>
        <p:txBody>
          <a:bodyPr wrap="none" rtlCol="0">
            <a:spAutoFit/>
          </a:bodyPr>
          <a:lstStyle/>
          <a:p>
            <a:r>
              <a:rPr lang="ja-JP" altLang="en-US" sz="2000"/>
              <a:t>子午断面</a:t>
            </a:r>
            <a:endParaRPr kumimoji="1" lang="ja-JP" altLang="en-US" sz="2000"/>
          </a:p>
        </p:txBody>
      </p:sp>
      <p:sp>
        <p:nvSpPr>
          <p:cNvPr id="206" name="テキスト ボックス 205">
            <a:extLst>
              <a:ext uri="{FF2B5EF4-FFF2-40B4-BE49-F238E27FC236}">
                <a16:creationId xmlns:a16="http://schemas.microsoft.com/office/drawing/2014/main" id="{A988A61E-BCB2-5042-9FBE-71347B309BF3}"/>
              </a:ext>
            </a:extLst>
          </p:cNvPr>
          <p:cNvSpPr txBox="1"/>
          <p:nvPr/>
        </p:nvSpPr>
        <p:spPr>
          <a:xfrm>
            <a:off x="301289" y="1951346"/>
            <a:ext cx="1210588" cy="400110"/>
          </a:xfrm>
          <a:prstGeom prst="rect">
            <a:avLst/>
          </a:prstGeom>
          <a:noFill/>
        </p:spPr>
        <p:txBody>
          <a:bodyPr wrap="none" rtlCol="0">
            <a:spAutoFit/>
          </a:bodyPr>
          <a:lstStyle/>
          <a:p>
            <a:r>
              <a:rPr lang="ja-JP" altLang="en-US" sz="2000"/>
              <a:t>赤道断面</a:t>
            </a:r>
            <a:endParaRPr kumimoji="1" lang="ja-JP" altLang="en-US" sz="2000"/>
          </a:p>
        </p:txBody>
      </p:sp>
      <p:cxnSp>
        <p:nvCxnSpPr>
          <p:cNvPr id="222" name="直線矢印コネクタ 221">
            <a:extLst>
              <a:ext uri="{FF2B5EF4-FFF2-40B4-BE49-F238E27FC236}">
                <a16:creationId xmlns:a16="http://schemas.microsoft.com/office/drawing/2014/main" id="{BB5B8985-9854-2545-904F-1C102AA2403D}"/>
              </a:ext>
            </a:extLst>
          </p:cNvPr>
          <p:cNvCxnSpPr>
            <a:cxnSpLocks/>
          </p:cNvCxnSpPr>
          <p:nvPr/>
        </p:nvCxnSpPr>
        <p:spPr>
          <a:xfrm>
            <a:off x="11461115" y="5936343"/>
            <a:ext cx="393746" cy="0"/>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矢印コネクタ 222">
            <a:extLst>
              <a:ext uri="{FF2B5EF4-FFF2-40B4-BE49-F238E27FC236}">
                <a16:creationId xmlns:a16="http://schemas.microsoft.com/office/drawing/2014/main" id="{41C5029A-3164-4D44-A2C0-2E244BC1A435}"/>
              </a:ext>
            </a:extLst>
          </p:cNvPr>
          <p:cNvCxnSpPr>
            <a:cxnSpLocks/>
          </p:cNvCxnSpPr>
          <p:nvPr/>
        </p:nvCxnSpPr>
        <p:spPr>
          <a:xfrm flipH="1">
            <a:off x="11255689" y="5938359"/>
            <a:ext cx="205426" cy="256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線矢印コネクタ 223">
            <a:extLst>
              <a:ext uri="{FF2B5EF4-FFF2-40B4-BE49-F238E27FC236}">
                <a16:creationId xmlns:a16="http://schemas.microsoft.com/office/drawing/2014/main" id="{1681D1BE-B815-414A-B261-1ED9E29D95CB}"/>
              </a:ext>
            </a:extLst>
          </p:cNvPr>
          <p:cNvCxnSpPr>
            <a:cxnSpLocks/>
          </p:cNvCxnSpPr>
          <p:nvPr/>
        </p:nvCxnSpPr>
        <p:spPr>
          <a:xfrm flipV="1">
            <a:off x="11449392" y="5508093"/>
            <a:ext cx="7332" cy="428251"/>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25" name="テキスト ボックス 224">
            <a:extLst>
              <a:ext uri="{FF2B5EF4-FFF2-40B4-BE49-F238E27FC236}">
                <a16:creationId xmlns:a16="http://schemas.microsoft.com/office/drawing/2014/main" id="{92E6FD1F-381D-8F47-9947-A9B9A994D1C9}"/>
              </a:ext>
            </a:extLst>
          </p:cNvPr>
          <p:cNvSpPr txBox="1"/>
          <p:nvPr/>
        </p:nvSpPr>
        <p:spPr>
          <a:xfrm>
            <a:off x="10979899" y="6093409"/>
            <a:ext cx="304892" cy="369332"/>
          </a:xfrm>
          <a:prstGeom prst="rect">
            <a:avLst/>
          </a:prstGeom>
          <a:noFill/>
        </p:spPr>
        <p:txBody>
          <a:bodyPr wrap="none" rtlCol="0">
            <a:spAutoFit/>
          </a:bodyPr>
          <a:lstStyle/>
          <a:p>
            <a:r>
              <a:rPr kumimoji="1" lang="en-US" altLang="ja-JP" dirty="0"/>
              <a:t>X</a:t>
            </a:r>
            <a:endParaRPr kumimoji="1" lang="ja-JP" altLang="en-US"/>
          </a:p>
        </p:txBody>
      </p:sp>
      <p:sp>
        <p:nvSpPr>
          <p:cNvPr id="226" name="テキスト ボックス 225">
            <a:extLst>
              <a:ext uri="{FF2B5EF4-FFF2-40B4-BE49-F238E27FC236}">
                <a16:creationId xmlns:a16="http://schemas.microsoft.com/office/drawing/2014/main" id="{D0930331-CE1F-C24C-9FDC-1403C303DCCC}"/>
              </a:ext>
            </a:extLst>
          </p:cNvPr>
          <p:cNvSpPr txBox="1"/>
          <p:nvPr/>
        </p:nvSpPr>
        <p:spPr>
          <a:xfrm>
            <a:off x="11799667" y="5753693"/>
            <a:ext cx="296876" cy="369332"/>
          </a:xfrm>
          <a:prstGeom prst="rect">
            <a:avLst/>
          </a:prstGeom>
          <a:noFill/>
        </p:spPr>
        <p:txBody>
          <a:bodyPr wrap="none" rtlCol="0">
            <a:spAutoFit/>
          </a:bodyPr>
          <a:lstStyle/>
          <a:p>
            <a:r>
              <a:rPr lang="en-US" altLang="ja-JP" dirty="0"/>
              <a:t>Y</a:t>
            </a:r>
            <a:endParaRPr kumimoji="1" lang="ja-JP" altLang="en-US"/>
          </a:p>
        </p:txBody>
      </p:sp>
      <p:sp>
        <p:nvSpPr>
          <p:cNvPr id="227" name="テキスト ボックス 226">
            <a:extLst>
              <a:ext uri="{FF2B5EF4-FFF2-40B4-BE49-F238E27FC236}">
                <a16:creationId xmlns:a16="http://schemas.microsoft.com/office/drawing/2014/main" id="{F3B81E1E-29A6-7547-A3ED-5957BB2286FB}"/>
              </a:ext>
            </a:extLst>
          </p:cNvPr>
          <p:cNvSpPr txBox="1"/>
          <p:nvPr/>
        </p:nvSpPr>
        <p:spPr>
          <a:xfrm>
            <a:off x="11182408" y="5227333"/>
            <a:ext cx="292068" cy="369332"/>
          </a:xfrm>
          <a:prstGeom prst="rect">
            <a:avLst/>
          </a:prstGeom>
          <a:noFill/>
        </p:spPr>
        <p:txBody>
          <a:bodyPr wrap="none" rtlCol="0">
            <a:spAutoFit/>
          </a:bodyPr>
          <a:lstStyle/>
          <a:p>
            <a:r>
              <a:rPr kumimoji="1" lang="en-US" altLang="ja-JP" dirty="0"/>
              <a:t>Z</a:t>
            </a:r>
            <a:endParaRPr kumimoji="1" lang="ja-JP" altLang="en-US"/>
          </a:p>
        </p:txBody>
      </p:sp>
      <p:pic>
        <p:nvPicPr>
          <p:cNvPr id="229" name="図 228">
            <a:extLst>
              <a:ext uri="{FF2B5EF4-FFF2-40B4-BE49-F238E27FC236}">
                <a16:creationId xmlns:a16="http://schemas.microsoft.com/office/drawing/2014/main" id="{4B04CCA0-DC5C-E348-9AF6-B7622ADA99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04543" y="2794731"/>
            <a:ext cx="1511550" cy="2478942"/>
          </a:xfrm>
          <a:prstGeom prst="rect">
            <a:avLst/>
          </a:prstGeom>
        </p:spPr>
      </p:pic>
      <p:pic>
        <p:nvPicPr>
          <p:cNvPr id="231" name="図 230">
            <a:extLst>
              <a:ext uri="{FF2B5EF4-FFF2-40B4-BE49-F238E27FC236}">
                <a16:creationId xmlns:a16="http://schemas.microsoft.com/office/drawing/2014/main" id="{846A7CF8-A187-FF47-87C8-81CF31EECD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99307" y="3604635"/>
            <a:ext cx="1933821" cy="1348900"/>
          </a:xfrm>
          <a:prstGeom prst="rect">
            <a:avLst/>
          </a:prstGeom>
        </p:spPr>
      </p:pic>
    </p:spTree>
    <p:extLst>
      <p:ext uri="{BB962C8B-B14F-4D97-AF65-F5344CB8AC3E}">
        <p14:creationId xmlns:p14="http://schemas.microsoft.com/office/powerpoint/2010/main" val="3564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kumimoji="1" lang="ja-JP" altLang="en-US" sz="5400"/>
              <a:t>シミュレーション結果</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17</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762131"/>
            <a:ext cx="10515600" cy="4629152"/>
          </a:xfrm>
        </p:spPr>
        <p:txBody>
          <a:bodyPr/>
          <a:lstStyle/>
          <a:p>
            <a:pPr marL="0" indent="0">
              <a:buNone/>
            </a:pPr>
            <a:r>
              <a:rPr lang="ja-JP" altLang="en-US"/>
              <a:t>エネルギーの時間発展</a:t>
            </a:r>
            <a:endParaRPr lang="en-US" altLang="ja-JP" dirty="0"/>
          </a:p>
          <a:p>
            <a:pPr marL="457200" lvl="1" indent="0">
              <a:buNone/>
            </a:pPr>
            <a:endParaRPr lang="en-US" altLang="ja-JP" dirty="0"/>
          </a:p>
        </p:txBody>
      </p:sp>
      <p:sp>
        <p:nvSpPr>
          <p:cNvPr id="11" name="正方形/長方形 10">
            <a:extLst>
              <a:ext uri="{FF2B5EF4-FFF2-40B4-BE49-F238E27FC236}">
                <a16:creationId xmlns:a16="http://schemas.microsoft.com/office/drawing/2014/main" id="{5F3D8B0D-D561-044D-AE5C-C120C52BCED8}"/>
              </a:ext>
            </a:extLst>
          </p:cNvPr>
          <p:cNvSpPr/>
          <p:nvPr/>
        </p:nvSpPr>
        <p:spPr>
          <a:xfrm flipV="1">
            <a:off x="8229599" y="1762131"/>
            <a:ext cx="57150" cy="4668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B9EA92F0-DF6C-214B-A6BC-6427BE565F90}"/>
              </a:ext>
            </a:extLst>
          </p:cNvPr>
          <p:cNvPicPr>
            <a:picLocks noChangeAspect="1"/>
          </p:cNvPicPr>
          <p:nvPr/>
        </p:nvPicPr>
        <p:blipFill rotWithShape="1">
          <a:blip r:embed="rId3">
            <a:extLst>
              <a:ext uri="{28A0092B-C50C-407E-A947-70E740481C1C}">
                <a14:useLocalDpi xmlns:a14="http://schemas.microsoft.com/office/drawing/2010/main" val="0"/>
              </a:ext>
            </a:extLst>
          </a:blip>
          <a:srcRect t="6793"/>
          <a:stretch/>
        </p:blipFill>
        <p:spPr>
          <a:xfrm>
            <a:off x="2778836" y="2343150"/>
            <a:ext cx="6634327" cy="4479278"/>
          </a:xfrm>
          <a:prstGeom prst="rect">
            <a:avLst/>
          </a:prstGeom>
        </p:spPr>
      </p:pic>
      <p:sp>
        <p:nvSpPr>
          <p:cNvPr id="22" name="円/楕円 21">
            <a:extLst>
              <a:ext uri="{FF2B5EF4-FFF2-40B4-BE49-F238E27FC236}">
                <a16:creationId xmlns:a16="http://schemas.microsoft.com/office/drawing/2014/main" id="{B527D610-E77B-0B46-9E62-0DDCD2BDB2AC}"/>
              </a:ext>
            </a:extLst>
          </p:cNvPr>
          <p:cNvSpPr/>
          <p:nvPr/>
        </p:nvSpPr>
        <p:spPr>
          <a:xfrm>
            <a:off x="6707906" y="3435038"/>
            <a:ext cx="2628900" cy="1971675"/>
          </a:xfrm>
          <a:prstGeom prst="ellipse">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76AF3EF7-B525-F646-8AB9-7BD8678522B8}"/>
              </a:ext>
            </a:extLst>
          </p:cNvPr>
          <p:cNvSpPr txBox="1"/>
          <p:nvPr/>
        </p:nvSpPr>
        <p:spPr>
          <a:xfrm>
            <a:off x="8286749" y="5586883"/>
            <a:ext cx="3807453" cy="646331"/>
          </a:xfrm>
          <a:prstGeom prst="rect">
            <a:avLst/>
          </a:prstGeom>
          <a:solidFill>
            <a:schemeClr val="bg1"/>
          </a:solidFill>
          <a:ln w="28575">
            <a:solidFill>
              <a:srgbClr val="FFC000"/>
            </a:solidFill>
          </a:ln>
        </p:spPr>
        <p:txBody>
          <a:bodyPr wrap="none" rtlCol="0">
            <a:spAutoFit/>
          </a:bodyPr>
          <a:lstStyle/>
          <a:p>
            <a:r>
              <a:rPr lang="ja-JP" altLang="en-US"/>
              <a:t>振動が収まり、一定の構造に落ち着く</a:t>
            </a:r>
            <a:endParaRPr lang="en-US" altLang="ja-JP" dirty="0"/>
          </a:p>
          <a:p>
            <a:r>
              <a:rPr kumimoji="1" lang="ja-JP" altLang="en-US"/>
              <a:t>（緩和）</a:t>
            </a:r>
          </a:p>
        </p:txBody>
      </p:sp>
      <p:cxnSp>
        <p:nvCxnSpPr>
          <p:cNvPr id="36" name="直線コネクタ 35">
            <a:extLst>
              <a:ext uri="{FF2B5EF4-FFF2-40B4-BE49-F238E27FC236}">
                <a16:creationId xmlns:a16="http://schemas.microsoft.com/office/drawing/2014/main" id="{323EF9C6-2F77-314E-8DF4-C2E533901654}"/>
              </a:ext>
            </a:extLst>
          </p:cNvPr>
          <p:cNvCxnSpPr>
            <a:cxnSpLocks/>
          </p:cNvCxnSpPr>
          <p:nvPr/>
        </p:nvCxnSpPr>
        <p:spPr>
          <a:xfrm>
            <a:off x="9250858" y="4715049"/>
            <a:ext cx="828498" cy="856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154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kumimoji="1" lang="ja-JP" altLang="en-US" sz="5400"/>
              <a:t>シミュレーション結果</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18</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lstStyle/>
          <a:p>
            <a:pPr marL="0" indent="0">
              <a:buNone/>
            </a:pPr>
            <a:endParaRPr lang="en-US" altLang="ja-JP" dirty="0"/>
          </a:p>
          <a:p>
            <a:pPr marL="457200" lvl="1" indent="0">
              <a:buNone/>
            </a:pPr>
            <a:endParaRPr lang="en-US" altLang="ja-JP" dirty="0"/>
          </a:p>
        </p:txBody>
      </p:sp>
      <p:pic>
        <p:nvPicPr>
          <p:cNvPr id="5" name="図 4">
            <a:extLst>
              <a:ext uri="{FF2B5EF4-FFF2-40B4-BE49-F238E27FC236}">
                <a16:creationId xmlns:a16="http://schemas.microsoft.com/office/drawing/2014/main" id="{A991D633-249B-DE43-B377-4A511610A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051" y="4127500"/>
            <a:ext cx="7594600" cy="2730500"/>
          </a:xfrm>
          <a:prstGeom prst="rect">
            <a:avLst/>
          </a:prstGeom>
        </p:spPr>
      </p:pic>
      <p:pic>
        <p:nvPicPr>
          <p:cNvPr id="10" name="図 9">
            <a:extLst>
              <a:ext uri="{FF2B5EF4-FFF2-40B4-BE49-F238E27FC236}">
                <a16:creationId xmlns:a16="http://schemas.microsoft.com/office/drawing/2014/main" id="{D93C0DCA-743D-3647-8926-E1CEC5FF0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4051" y="1302545"/>
            <a:ext cx="7683500" cy="2768600"/>
          </a:xfrm>
          <a:prstGeom prst="rect">
            <a:avLst/>
          </a:prstGeom>
        </p:spPr>
      </p:pic>
      <p:sp>
        <p:nvSpPr>
          <p:cNvPr id="15" name="テキスト ボックス 14">
            <a:extLst>
              <a:ext uri="{FF2B5EF4-FFF2-40B4-BE49-F238E27FC236}">
                <a16:creationId xmlns:a16="http://schemas.microsoft.com/office/drawing/2014/main" id="{C0F21F97-3A80-C940-9128-16616877ECFF}"/>
              </a:ext>
            </a:extLst>
          </p:cNvPr>
          <p:cNvSpPr txBox="1"/>
          <p:nvPr/>
        </p:nvSpPr>
        <p:spPr>
          <a:xfrm>
            <a:off x="592256" y="2272507"/>
            <a:ext cx="1107996" cy="461665"/>
          </a:xfrm>
          <a:prstGeom prst="rect">
            <a:avLst/>
          </a:prstGeom>
          <a:noFill/>
          <a:ln w="28575">
            <a:solidFill>
              <a:srgbClr val="FFC000"/>
            </a:solidFill>
          </a:ln>
        </p:spPr>
        <p:txBody>
          <a:bodyPr wrap="none" rtlCol="0">
            <a:spAutoFit/>
          </a:bodyPr>
          <a:lstStyle/>
          <a:p>
            <a:r>
              <a:rPr lang="ja-JP" altLang="en-US" sz="2400"/>
              <a:t>緩和前</a:t>
            </a:r>
            <a:endParaRPr lang="en-US" altLang="ja-JP" sz="2400" dirty="0"/>
          </a:p>
        </p:txBody>
      </p:sp>
      <p:sp>
        <p:nvSpPr>
          <p:cNvPr id="16" name="テキスト ボックス 15">
            <a:extLst>
              <a:ext uri="{FF2B5EF4-FFF2-40B4-BE49-F238E27FC236}">
                <a16:creationId xmlns:a16="http://schemas.microsoft.com/office/drawing/2014/main" id="{56D66D7C-925A-EC41-8BFA-4381781DD47C}"/>
              </a:ext>
            </a:extLst>
          </p:cNvPr>
          <p:cNvSpPr txBox="1"/>
          <p:nvPr/>
        </p:nvSpPr>
        <p:spPr>
          <a:xfrm>
            <a:off x="592256" y="5433020"/>
            <a:ext cx="1107996" cy="461665"/>
          </a:xfrm>
          <a:prstGeom prst="rect">
            <a:avLst/>
          </a:prstGeom>
          <a:noFill/>
          <a:ln w="28575">
            <a:solidFill>
              <a:srgbClr val="FFC000"/>
            </a:solidFill>
          </a:ln>
        </p:spPr>
        <p:txBody>
          <a:bodyPr wrap="none" rtlCol="0">
            <a:spAutoFit/>
          </a:bodyPr>
          <a:lstStyle/>
          <a:p>
            <a:r>
              <a:rPr lang="ja-JP" altLang="en-US" sz="2400"/>
              <a:t>緩和後</a:t>
            </a:r>
            <a:endParaRPr lang="en-US" altLang="ja-JP" sz="2400" dirty="0"/>
          </a:p>
        </p:txBody>
      </p:sp>
      <p:sp>
        <p:nvSpPr>
          <p:cNvPr id="17" name="下矢印 16">
            <a:extLst>
              <a:ext uri="{FF2B5EF4-FFF2-40B4-BE49-F238E27FC236}">
                <a16:creationId xmlns:a16="http://schemas.microsoft.com/office/drawing/2014/main" id="{E8DF5DE5-CE07-8B4D-AD91-DCFB04414ABD}"/>
              </a:ext>
            </a:extLst>
          </p:cNvPr>
          <p:cNvSpPr/>
          <p:nvPr/>
        </p:nvSpPr>
        <p:spPr>
          <a:xfrm>
            <a:off x="838200" y="3293269"/>
            <a:ext cx="619125" cy="1957388"/>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4B461FEF-7C2F-3E41-912C-722C2AAA29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599" y="1276391"/>
            <a:ext cx="975925" cy="955593"/>
          </a:xfrm>
          <a:prstGeom prst="rect">
            <a:avLst/>
          </a:prstGeom>
        </p:spPr>
      </p:pic>
      <p:pic>
        <p:nvPicPr>
          <p:cNvPr id="23" name="図 22">
            <a:extLst>
              <a:ext uri="{FF2B5EF4-FFF2-40B4-BE49-F238E27FC236}">
                <a16:creationId xmlns:a16="http://schemas.microsoft.com/office/drawing/2014/main" id="{E1BEEB56-5CC2-CF4F-B053-C28A3187F7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6186" y="4104083"/>
            <a:ext cx="469900" cy="546100"/>
          </a:xfrm>
          <a:prstGeom prst="rect">
            <a:avLst/>
          </a:prstGeom>
        </p:spPr>
      </p:pic>
      <p:pic>
        <p:nvPicPr>
          <p:cNvPr id="25" name="図 24">
            <a:extLst>
              <a:ext uri="{FF2B5EF4-FFF2-40B4-BE49-F238E27FC236}">
                <a16:creationId xmlns:a16="http://schemas.microsoft.com/office/drawing/2014/main" id="{D1907C3B-F6E5-5E47-AA00-61110258C4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39327" y="1397000"/>
            <a:ext cx="469900" cy="546100"/>
          </a:xfrm>
          <a:prstGeom prst="rect">
            <a:avLst/>
          </a:prstGeom>
        </p:spPr>
      </p:pic>
      <p:sp>
        <p:nvSpPr>
          <p:cNvPr id="26" name="テキスト ボックス 25">
            <a:extLst>
              <a:ext uri="{FF2B5EF4-FFF2-40B4-BE49-F238E27FC236}">
                <a16:creationId xmlns:a16="http://schemas.microsoft.com/office/drawing/2014/main" id="{2DF348F2-3EA5-F04A-AFD3-9B90CF4BE550}"/>
              </a:ext>
            </a:extLst>
          </p:cNvPr>
          <p:cNvSpPr txBox="1"/>
          <p:nvPr/>
        </p:nvSpPr>
        <p:spPr>
          <a:xfrm>
            <a:off x="692443" y="5894685"/>
            <a:ext cx="907621" cy="461665"/>
          </a:xfrm>
          <a:prstGeom prst="rect">
            <a:avLst/>
          </a:prstGeom>
          <a:noFill/>
        </p:spPr>
        <p:txBody>
          <a:bodyPr wrap="none" rtlCol="0">
            <a:spAutoFit/>
          </a:bodyPr>
          <a:lstStyle/>
          <a:p>
            <a:r>
              <a:rPr lang="en-US" altLang="ja-JP" sz="2400" dirty="0"/>
              <a:t>t</a:t>
            </a:r>
            <a:r>
              <a:rPr kumimoji="1" lang="en-US" altLang="ja-JP" sz="2400" dirty="0"/>
              <a:t>=190</a:t>
            </a:r>
            <a:endParaRPr kumimoji="1" lang="ja-JP" altLang="en-US" sz="2400"/>
          </a:p>
        </p:txBody>
      </p:sp>
      <p:sp>
        <p:nvSpPr>
          <p:cNvPr id="27" name="テキスト ボックス 26">
            <a:extLst>
              <a:ext uri="{FF2B5EF4-FFF2-40B4-BE49-F238E27FC236}">
                <a16:creationId xmlns:a16="http://schemas.microsoft.com/office/drawing/2014/main" id="{A4828DF8-A4A4-A444-8CCE-E149F41FE7C6}"/>
              </a:ext>
            </a:extLst>
          </p:cNvPr>
          <p:cNvSpPr txBox="1"/>
          <p:nvPr/>
        </p:nvSpPr>
        <p:spPr>
          <a:xfrm>
            <a:off x="858283" y="2706646"/>
            <a:ext cx="596638" cy="461665"/>
          </a:xfrm>
          <a:prstGeom prst="rect">
            <a:avLst/>
          </a:prstGeom>
          <a:noFill/>
        </p:spPr>
        <p:txBody>
          <a:bodyPr wrap="none" rtlCol="0">
            <a:spAutoFit/>
          </a:bodyPr>
          <a:lstStyle/>
          <a:p>
            <a:r>
              <a:rPr lang="en-US" altLang="ja-JP" sz="2400" dirty="0"/>
              <a:t>t</a:t>
            </a:r>
            <a:r>
              <a:rPr kumimoji="1" lang="en-US" altLang="ja-JP" sz="2400" dirty="0"/>
              <a:t>=0</a:t>
            </a:r>
            <a:endParaRPr kumimoji="1" lang="ja-JP" altLang="en-US" sz="2400"/>
          </a:p>
        </p:txBody>
      </p:sp>
      <p:sp>
        <p:nvSpPr>
          <p:cNvPr id="3" name="テキスト ボックス 2">
            <a:extLst>
              <a:ext uri="{FF2B5EF4-FFF2-40B4-BE49-F238E27FC236}">
                <a16:creationId xmlns:a16="http://schemas.microsoft.com/office/drawing/2014/main" id="{F4C41705-7B1D-A441-B8A0-1DBA18FA8182}"/>
              </a:ext>
            </a:extLst>
          </p:cNvPr>
          <p:cNvSpPr txBox="1"/>
          <p:nvPr/>
        </p:nvSpPr>
        <p:spPr>
          <a:xfrm>
            <a:off x="948283" y="1408183"/>
            <a:ext cx="1303562" cy="584775"/>
          </a:xfrm>
          <a:prstGeom prst="rect">
            <a:avLst/>
          </a:prstGeom>
          <a:noFill/>
        </p:spPr>
        <p:txBody>
          <a:bodyPr wrap="none" rtlCol="0">
            <a:spAutoFit/>
          </a:bodyPr>
          <a:lstStyle/>
          <a:p>
            <a:r>
              <a:rPr lang="en-US" altLang="ja-JP" sz="3200" dirty="0"/>
              <a:t>(r</a:t>
            </a:r>
            <a:r>
              <a:rPr kumimoji="1" lang="en-US" altLang="ja-JP" sz="3200" dirty="0"/>
              <a:t>=0.9)</a:t>
            </a:r>
            <a:endParaRPr kumimoji="1" lang="ja-JP" altLang="en-US" sz="3200"/>
          </a:p>
        </p:txBody>
      </p:sp>
      <p:pic>
        <p:nvPicPr>
          <p:cNvPr id="8" name="図 7">
            <a:extLst>
              <a:ext uri="{FF2B5EF4-FFF2-40B4-BE49-F238E27FC236}">
                <a16:creationId xmlns:a16="http://schemas.microsoft.com/office/drawing/2014/main" id="{880EF097-0D08-A940-8B50-5A336CB73B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8992" y="4583390"/>
            <a:ext cx="2294056" cy="1660366"/>
          </a:xfrm>
          <a:prstGeom prst="rect">
            <a:avLst/>
          </a:prstGeom>
        </p:spPr>
      </p:pic>
      <p:pic>
        <p:nvPicPr>
          <p:cNvPr id="11" name="図 10">
            <a:extLst>
              <a:ext uri="{FF2B5EF4-FFF2-40B4-BE49-F238E27FC236}">
                <a16:creationId xmlns:a16="http://schemas.microsoft.com/office/drawing/2014/main" id="{A1D22514-224F-6B46-BF3D-5C6850072B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38992" y="1929378"/>
            <a:ext cx="2228395" cy="1612843"/>
          </a:xfrm>
          <a:prstGeom prst="rect">
            <a:avLst/>
          </a:prstGeom>
        </p:spPr>
      </p:pic>
    </p:spTree>
    <p:extLst>
      <p:ext uri="{BB962C8B-B14F-4D97-AF65-F5344CB8AC3E}">
        <p14:creationId xmlns:p14="http://schemas.microsoft.com/office/powerpoint/2010/main" val="2448894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kumimoji="1" lang="ja-JP" altLang="en-US" sz="5400"/>
              <a:t>シミュレーション結果</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19</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lstStyle/>
          <a:p>
            <a:pPr marL="0" indent="0">
              <a:buNone/>
            </a:pPr>
            <a:endParaRPr lang="en-US" altLang="ja-JP" dirty="0"/>
          </a:p>
          <a:p>
            <a:pPr marL="457200" lvl="1" indent="0">
              <a:buNone/>
            </a:pPr>
            <a:endParaRPr lang="en-US" altLang="ja-JP" dirty="0"/>
          </a:p>
        </p:txBody>
      </p:sp>
      <p:pic>
        <p:nvPicPr>
          <p:cNvPr id="7" name="図 6">
            <a:extLst>
              <a:ext uri="{FF2B5EF4-FFF2-40B4-BE49-F238E27FC236}">
                <a16:creationId xmlns:a16="http://schemas.microsoft.com/office/drawing/2014/main" id="{81348642-6915-7C43-9004-F42A385FC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6324" y="2025360"/>
            <a:ext cx="2079352" cy="997240"/>
          </a:xfrm>
          <a:prstGeom prst="rect">
            <a:avLst/>
          </a:prstGeom>
        </p:spPr>
      </p:pic>
      <p:pic>
        <p:nvPicPr>
          <p:cNvPr id="13" name="図 12">
            <a:extLst>
              <a:ext uri="{FF2B5EF4-FFF2-40B4-BE49-F238E27FC236}">
                <a16:creationId xmlns:a16="http://schemas.microsoft.com/office/drawing/2014/main" id="{16783FFE-6A76-D745-8311-C14B3E8C3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422" y="3949848"/>
            <a:ext cx="7594600" cy="2768600"/>
          </a:xfrm>
          <a:prstGeom prst="rect">
            <a:avLst/>
          </a:prstGeom>
        </p:spPr>
      </p:pic>
      <p:pic>
        <p:nvPicPr>
          <p:cNvPr id="26" name="図 25">
            <a:extLst>
              <a:ext uri="{FF2B5EF4-FFF2-40B4-BE49-F238E27FC236}">
                <a16:creationId xmlns:a16="http://schemas.microsoft.com/office/drawing/2014/main" id="{EBA5B7C3-7E87-524F-BD61-057D43B0A88C}"/>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18532" r="56583"/>
          <a:stretch/>
        </p:blipFill>
        <p:spPr>
          <a:xfrm>
            <a:off x="199353" y="1232449"/>
            <a:ext cx="785806" cy="928465"/>
          </a:xfrm>
          <a:prstGeom prst="rect">
            <a:avLst/>
          </a:prstGeom>
        </p:spPr>
      </p:pic>
      <p:pic>
        <p:nvPicPr>
          <p:cNvPr id="27" name="図 26">
            <a:extLst>
              <a:ext uri="{FF2B5EF4-FFF2-40B4-BE49-F238E27FC236}">
                <a16:creationId xmlns:a16="http://schemas.microsoft.com/office/drawing/2014/main" id="{54A38820-CA6F-CF44-92DE-58B00F8A4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0481" y="4030432"/>
            <a:ext cx="469900" cy="546100"/>
          </a:xfrm>
          <a:prstGeom prst="rect">
            <a:avLst/>
          </a:prstGeom>
        </p:spPr>
      </p:pic>
      <p:sp>
        <p:nvSpPr>
          <p:cNvPr id="29" name="テキスト ボックス 28">
            <a:extLst>
              <a:ext uri="{FF2B5EF4-FFF2-40B4-BE49-F238E27FC236}">
                <a16:creationId xmlns:a16="http://schemas.microsoft.com/office/drawing/2014/main" id="{C3300DB1-40F3-CC45-8637-6B6F371ABE65}"/>
              </a:ext>
            </a:extLst>
          </p:cNvPr>
          <p:cNvSpPr txBox="1"/>
          <p:nvPr/>
        </p:nvSpPr>
        <p:spPr>
          <a:xfrm>
            <a:off x="592256" y="2272507"/>
            <a:ext cx="1107996" cy="461665"/>
          </a:xfrm>
          <a:prstGeom prst="rect">
            <a:avLst/>
          </a:prstGeom>
          <a:noFill/>
          <a:ln w="28575">
            <a:solidFill>
              <a:srgbClr val="FFC000"/>
            </a:solidFill>
          </a:ln>
        </p:spPr>
        <p:txBody>
          <a:bodyPr wrap="none" rtlCol="0">
            <a:spAutoFit/>
          </a:bodyPr>
          <a:lstStyle/>
          <a:p>
            <a:r>
              <a:rPr lang="ja-JP" altLang="en-US" sz="2400"/>
              <a:t>緩和前</a:t>
            </a:r>
            <a:endParaRPr lang="en-US" altLang="ja-JP" sz="2400" dirty="0"/>
          </a:p>
        </p:txBody>
      </p:sp>
      <p:sp>
        <p:nvSpPr>
          <p:cNvPr id="30" name="テキスト ボックス 29">
            <a:extLst>
              <a:ext uri="{FF2B5EF4-FFF2-40B4-BE49-F238E27FC236}">
                <a16:creationId xmlns:a16="http://schemas.microsoft.com/office/drawing/2014/main" id="{737AC599-393B-FC47-AA15-176E59999A39}"/>
              </a:ext>
            </a:extLst>
          </p:cNvPr>
          <p:cNvSpPr txBox="1"/>
          <p:nvPr/>
        </p:nvSpPr>
        <p:spPr>
          <a:xfrm>
            <a:off x="592256" y="5433020"/>
            <a:ext cx="1107996" cy="461665"/>
          </a:xfrm>
          <a:prstGeom prst="rect">
            <a:avLst/>
          </a:prstGeom>
          <a:noFill/>
          <a:ln w="28575">
            <a:solidFill>
              <a:srgbClr val="FFC000"/>
            </a:solidFill>
          </a:ln>
        </p:spPr>
        <p:txBody>
          <a:bodyPr wrap="none" rtlCol="0">
            <a:spAutoFit/>
          </a:bodyPr>
          <a:lstStyle/>
          <a:p>
            <a:r>
              <a:rPr lang="ja-JP" altLang="en-US" sz="2400"/>
              <a:t>緩和後</a:t>
            </a:r>
            <a:endParaRPr lang="en-US" altLang="ja-JP" sz="2400" dirty="0"/>
          </a:p>
        </p:txBody>
      </p:sp>
      <p:sp>
        <p:nvSpPr>
          <p:cNvPr id="31" name="下矢印 30">
            <a:extLst>
              <a:ext uri="{FF2B5EF4-FFF2-40B4-BE49-F238E27FC236}">
                <a16:creationId xmlns:a16="http://schemas.microsoft.com/office/drawing/2014/main" id="{B9B36187-90CB-5444-9FFF-93D91DFA6CE2}"/>
              </a:ext>
            </a:extLst>
          </p:cNvPr>
          <p:cNvSpPr/>
          <p:nvPr/>
        </p:nvSpPr>
        <p:spPr>
          <a:xfrm>
            <a:off x="838200" y="3293269"/>
            <a:ext cx="619125" cy="1957388"/>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46260526-1640-6943-A56B-098A24E49B84}"/>
              </a:ext>
            </a:extLst>
          </p:cNvPr>
          <p:cNvSpPr txBox="1"/>
          <p:nvPr/>
        </p:nvSpPr>
        <p:spPr>
          <a:xfrm>
            <a:off x="692443" y="5894685"/>
            <a:ext cx="907621" cy="461665"/>
          </a:xfrm>
          <a:prstGeom prst="rect">
            <a:avLst/>
          </a:prstGeom>
          <a:noFill/>
        </p:spPr>
        <p:txBody>
          <a:bodyPr wrap="none" rtlCol="0">
            <a:spAutoFit/>
          </a:bodyPr>
          <a:lstStyle/>
          <a:p>
            <a:r>
              <a:rPr lang="en-US" altLang="ja-JP" sz="2400" dirty="0"/>
              <a:t>t</a:t>
            </a:r>
            <a:r>
              <a:rPr kumimoji="1" lang="en-US" altLang="ja-JP" sz="2400" dirty="0"/>
              <a:t>=190</a:t>
            </a:r>
            <a:endParaRPr kumimoji="1" lang="ja-JP" altLang="en-US" sz="2400"/>
          </a:p>
        </p:txBody>
      </p:sp>
      <p:sp>
        <p:nvSpPr>
          <p:cNvPr id="33" name="テキスト ボックス 32">
            <a:extLst>
              <a:ext uri="{FF2B5EF4-FFF2-40B4-BE49-F238E27FC236}">
                <a16:creationId xmlns:a16="http://schemas.microsoft.com/office/drawing/2014/main" id="{0C27DBFF-C1F5-074C-A683-40854F95CFAF}"/>
              </a:ext>
            </a:extLst>
          </p:cNvPr>
          <p:cNvSpPr txBox="1"/>
          <p:nvPr/>
        </p:nvSpPr>
        <p:spPr>
          <a:xfrm>
            <a:off x="858283" y="2706646"/>
            <a:ext cx="596638" cy="461665"/>
          </a:xfrm>
          <a:prstGeom prst="rect">
            <a:avLst/>
          </a:prstGeom>
          <a:noFill/>
        </p:spPr>
        <p:txBody>
          <a:bodyPr wrap="none" rtlCol="0">
            <a:spAutoFit/>
          </a:bodyPr>
          <a:lstStyle/>
          <a:p>
            <a:r>
              <a:rPr lang="en-US" altLang="ja-JP" sz="2400" dirty="0"/>
              <a:t>t</a:t>
            </a:r>
            <a:r>
              <a:rPr kumimoji="1" lang="en-US" altLang="ja-JP" sz="2400" dirty="0"/>
              <a:t>=0</a:t>
            </a:r>
            <a:endParaRPr kumimoji="1" lang="ja-JP" altLang="en-US" sz="2400"/>
          </a:p>
        </p:txBody>
      </p:sp>
      <p:sp>
        <p:nvSpPr>
          <p:cNvPr id="15" name="テキスト ボックス 14">
            <a:extLst>
              <a:ext uri="{FF2B5EF4-FFF2-40B4-BE49-F238E27FC236}">
                <a16:creationId xmlns:a16="http://schemas.microsoft.com/office/drawing/2014/main" id="{E2FE9A76-42D6-144F-8C5C-47B5BA8D73B8}"/>
              </a:ext>
            </a:extLst>
          </p:cNvPr>
          <p:cNvSpPr txBox="1"/>
          <p:nvPr/>
        </p:nvSpPr>
        <p:spPr>
          <a:xfrm>
            <a:off x="948283" y="1408183"/>
            <a:ext cx="1303562" cy="584775"/>
          </a:xfrm>
          <a:prstGeom prst="rect">
            <a:avLst/>
          </a:prstGeom>
          <a:noFill/>
        </p:spPr>
        <p:txBody>
          <a:bodyPr wrap="none" rtlCol="0">
            <a:spAutoFit/>
          </a:bodyPr>
          <a:lstStyle/>
          <a:p>
            <a:r>
              <a:rPr lang="en-US" altLang="ja-JP" sz="3200" dirty="0"/>
              <a:t>(r</a:t>
            </a:r>
            <a:r>
              <a:rPr kumimoji="1" lang="en-US" altLang="ja-JP" sz="3200" dirty="0"/>
              <a:t>=0.9)</a:t>
            </a:r>
            <a:endParaRPr kumimoji="1" lang="ja-JP" altLang="en-US" sz="3200"/>
          </a:p>
        </p:txBody>
      </p:sp>
      <p:pic>
        <p:nvPicPr>
          <p:cNvPr id="5" name="図 4">
            <a:extLst>
              <a:ext uri="{FF2B5EF4-FFF2-40B4-BE49-F238E27FC236}">
                <a16:creationId xmlns:a16="http://schemas.microsoft.com/office/drawing/2014/main" id="{6A6F2CDD-927D-FC46-B1F5-816994FA4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4119" y="4608240"/>
            <a:ext cx="2182040" cy="1579292"/>
          </a:xfrm>
          <a:prstGeom prst="rect">
            <a:avLst/>
          </a:prstGeom>
        </p:spPr>
      </p:pic>
    </p:spTree>
    <p:extLst>
      <p:ext uri="{BB962C8B-B14F-4D97-AF65-F5344CB8AC3E}">
        <p14:creationId xmlns:p14="http://schemas.microsoft.com/office/powerpoint/2010/main" val="1674205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研究背景と目的</a:t>
            </a:r>
            <a:endParaRPr kumimoji="1" lang="ja-JP" altLang="en-US" sz="5400" dirty="0"/>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lstStyle/>
          <a:p>
            <a:r>
              <a:rPr lang="ja-JP" altLang="en-US"/>
              <a:t>研究背景</a:t>
            </a:r>
            <a:endParaRPr lang="en-US" altLang="ja-JP" dirty="0"/>
          </a:p>
          <a:p>
            <a:pPr marL="0" indent="0">
              <a:buNone/>
            </a:pPr>
            <a:r>
              <a:rPr lang="en-US" altLang="ja-JP" u="sng" dirty="0">
                <a:solidFill>
                  <a:srgbClr val="FF0000"/>
                </a:solidFill>
              </a:rPr>
              <a:t>MHD</a:t>
            </a:r>
            <a:r>
              <a:rPr lang="ja-JP" altLang="en-US" u="sng">
                <a:solidFill>
                  <a:srgbClr val="FF0000"/>
                </a:solidFill>
              </a:rPr>
              <a:t>流体</a:t>
            </a:r>
            <a:r>
              <a:rPr lang="ja-JP" altLang="en-US"/>
              <a:t>の基礎物理の解明</a:t>
            </a:r>
            <a:endParaRPr lang="en-US" altLang="ja-JP" dirty="0"/>
          </a:p>
          <a:p>
            <a:pPr marL="0" indent="0">
              <a:buNone/>
            </a:pPr>
            <a:r>
              <a:rPr lang="ja-JP" altLang="en-US"/>
              <a:t>　→ 緩和現象</a:t>
            </a:r>
            <a:endParaRPr lang="en-US" altLang="ja-JP" dirty="0"/>
          </a:p>
        </p:txBody>
      </p:sp>
      <p:grpSp>
        <p:nvGrpSpPr>
          <p:cNvPr id="17" name="グループ化 16">
            <a:extLst>
              <a:ext uri="{FF2B5EF4-FFF2-40B4-BE49-F238E27FC236}">
                <a16:creationId xmlns:a16="http://schemas.microsoft.com/office/drawing/2014/main" id="{7C9BD797-BD8F-E94B-99CE-2EACC6F65113}"/>
              </a:ext>
            </a:extLst>
          </p:cNvPr>
          <p:cNvGrpSpPr/>
          <p:nvPr/>
        </p:nvGrpSpPr>
        <p:grpSpPr>
          <a:xfrm>
            <a:off x="8272596" y="4324094"/>
            <a:ext cx="3947086" cy="2411669"/>
            <a:chOff x="7778774" y="929466"/>
            <a:chExt cx="3947086" cy="2411669"/>
          </a:xfrm>
        </p:grpSpPr>
        <p:cxnSp>
          <p:nvCxnSpPr>
            <p:cNvPr id="7" name="直線矢印コネクタ 6">
              <a:extLst>
                <a:ext uri="{FF2B5EF4-FFF2-40B4-BE49-F238E27FC236}">
                  <a16:creationId xmlns:a16="http://schemas.microsoft.com/office/drawing/2014/main" id="{DB0E016D-E34B-EE40-87D4-9C7CE705450B}"/>
                </a:ext>
              </a:extLst>
            </p:cNvPr>
            <p:cNvCxnSpPr>
              <a:cxnSpLocks/>
            </p:cNvCxnSpPr>
            <p:nvPr/>
          </p:nvCxnSpPr>
          <p:spPr>
            <a:xfrm flipV="1">
              <a:off x="8246597" y="1725024"/>
              <a:ext cx="0" cy="1401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9AEF8EFE-6005-0847-BF87-97C97B3C9FFE}"/>
                </a:ext>
              </a:extLst>
            </p:cNvPr>
            <p:cNvCxnSpPr>
              <a:cxnSpLocks/>
            </p:cNvCxnSpPr>
            <p:nvPr/>
          </p:nvCxnSpPr>
          <p:spPr>
            <a:xfrm flipV="1">
              <a:off x="8250582" y="3126706"/>
              <a:ext cx="2754035"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065186B7-599F-C14B-80AC-613517BFB1F9}"/>
                </a:ext>
              </a:extLst>
            </p:cNvPr>
            <p:cNvSpPr txBox="1"/>
            <p:nvPr/>
          </p:nvSpPr>
          <p:spPr>
            <a:xfrm>
              <a:off x="10994882" y="2971803"/>
              <a:ext cx="730978" cy="369332"/>
            </a:xfrm>
            <a:prstGeom prst="rect">
              <a:avLst/>
            </a:prstGeom>
            <a:noFill/>
          </p:spPr>
          <p:txBody>
            <a:bodyPr wrap="square" rtlCol="0">
              <a:spAutoFit/>
            </a:bodyPr>
            <a:lstStyle/>
            <a:p>
              <a:r>
                <a:rPr kumimoji="1" lang="ja-JP" altLang="en-US" dirty="0"/>
                <a:t>時間</a:t>
              </a:r>
            </a:p>
          </p:txBody>
        </p:sp>
        <p:sp>
          <p:nvSpPr>
            <p:cNvPr id="10" name="テキスト ボックス 9">
              <a:extLst>
                <a:ext uri="{FF2B5EF4-FFF2-40B4-BE49-F238E27FC236}">
                  <a16:creationId xmlns:a16="http://schemas.microsoft.com/office/drawing/2014/main" id="{8128E3D3-7901-0F40-B17E-86E01168C630}"/>
                </a:ext>
              </a:extLst>
            </p:cNvPr>
            <p:cNvSpPr txBox="1"/>
            <p:nvPr/>
          </p:nvSpPr>
          <p:spPr>
            <a:xfrm>
              <a:off x="7778774" y="1762653"/>
              <a:ext cx="461665" cy="1356372"/>
            </a:xfrm>
            <a:prstGeom prst="rect">
              <a:avLst/>
            </a:prstGeom>
            <a:noFill/>
          </p:spPr>
          <p:txBody>
            <a:bodyPr vert="eaVert" wrap="square" rtlCol="0">
              <a:spAutoFit/>
            </a:bodyPr>
            <a:lstStyle/>
            <a:p>
              <a:r>
                <a:rPr lang="ja-JP" altLang="en-US" dirty="0"/>
                <a:t>エネルギー</a:t>
              </a:r>
              <a:endParaRPr kumimoji="1" lang="ja-JP" altLang="en-US" dirty="0"/>
            </a:p>
          </p:txBody>
        </p:sp>
        <p:sp>
          <p:nvSpPr>
            <p:cNvPr id="11" name="正方形/長方形 10">
              <a:extLst>
                <a:ext uri="{FF2B5EF4-FFF2-40B4-BE49-F238E27FC236}">
                  <a16:creationId xmlns:a16="http://schemas.microsoft.com/office/drawing/2014/main" id="{00D83AA9-8FAB-0A41-9514-C2456B43A8F8}"/>
                </a:ext>
              </a:extLst>
            </p:cNvPr>
            <p:cNvSpPr/>
            <p:nvPr/>
          </p:nvSpPr>
          <p:spPr>
            <a:xfrm>
              <a:off x="8932579" y="1907082"/>
              <a:ext cx="257158" cy="12196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227DCB5-C824-DD45-91F7-0FE2FF8CFBB0}"/>
                </a:ext>
              </a:extLst>
            </p:cNvPr>
            <p:cNvSpPr/>
            <p:nvPr/>
          </p:nvSpPr>
          <p:spPr>
            <a:xfrm>
              <a:off x="10088617" y="2567734"/>
              <a:ext cx="257158" cy="558968"/>
            </a:xfrm>
            <a:prstGeom prst="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CAA02EA-A23F-0A47-9488-BBB620F82F63}"/>
                </a:ext>
              </a:extLst>
            </p:cNvPr>
            <p:cNvSpPr txBox="1"/>
            <p:nvPr/>
          </p:nvSpPr>
          <p:spPr>
            <a:xfrm>
              <a:off x="8342829" y="1464441"/>
              <a:ext cx="1629732" cy="369332"/>
            </a:xfrm>
            <a:prstGeom prst="rect">
              <a:avLst/>
            </a:prstGeom>
            <a:noFill/>
          </p:spPr>
          <p:txBody>
            <a:bodyPr wrap="square" rtlCol="0">
              <a:spAutoFit/>
            </a:bodyPr>
            <a:lstStyle/>
            <a:p>
              <a:r>
                <a:rPr lang="ja-JP" altLang="en-US" dirty="0"/>
                <a:t>高</a:t>
              </a:r>
              <a:r>
                <a:rPr kumimoji="1" lang="ja-JP" altLang="en-US" dirty="0"/>
                <a:t>エネルギー</a:t>
              </a:r>
            </a:p>
          </p:txBody>
        </p:sp>
        <p:sp>
          <p:nvSpPr>
            <p:cNvPr id="14" name="テキスト ボックス 13">
              <a:extLst>
                <a:ext uri="{FF2B5EF4-FFF2-40B4-BE49-F238E27FC236}">
                  <a16:creationId xmlns:a16="http://schemas.microsoft.com/office/drawing/2014/main" id="{F5216C97-8D73-F24E-8628-A7315E33C8EE}"/>
                </a:ext>
              </a:extLst>
            </p:cNvPr>
            <p:cNvSpPr txBox="1"/>
            <p:nvPr/>
          </p:nvSpPr>
          <p:spPr>
            <a:xfrm>
              <a:off x="9972561" y="2128350"/>
              <a:ext cx="1700131" cy="369332"/>
            </a:xfrm>
            <a:prstGeom prst="rect">
              <a:avLst/>
            </a:prstGeom>
            <a:noFill/>
          </p:spPr>
          <p:txBody>
            <a:bodyPr wrap="square" rtlCol="0">
              <a:spAutoFit/>
            </a:bodyPr>
            <a:lstStyle/>
            <a:p>
              <a:r>
                <a:rPr kumimoji="1" lang="ja-JP" altLang="en-US" dirty="0"/>
                <a:t>低エネルギー</a:t>
              </a:r>
            </a:p>
          </p:txBody>
        </p:sp>
        <p:cxnSp>
          <p:nvCxnSpPr>
            <p:cNvPr id="15" name="直線矢印コネクタ 14">
              <a:extLst>
                <a:ext uri="{FF2B5EF4-FFF2-40B4-BE49-F238E27FC236}">
                  <a16:creationId xmlns:a16="http://schemas.microsoft.com/office/drawing/2014/main" id="{A188FB45-F440-754D-8FB7-2AF0DCBD8117}"/>
                </a:ext>
              </a:extLst>
            </p:cNvPr>
            <p:cNvCxnSpPr>
              <a:cxnSpLocks/>
            </p:cNvCxnSpPr>
            <p:nvPr/>
          </p:nvCxnSpPr>
          <p:spPr>
            <a:xfrm>
              <a:off x="9335662" y="1968786"/>
              <a:ext cx="637022" cy="534196"/>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F9DD86D-0B66-F04F-BA7E-5F23F2733CB5}"/>
                </a:ext>
              </a:extLst>
            </p:cNvPr>
            <p:cNvSpPr txBox="1"/>
            <p:nvPr/>
          </p:nvSpPr>
          <p:spPr>
            <a:xfrm>
              <a:off x="9094354" y="929466"/>
              <a:ext cx="1530348" cy="461665"/>
            </a:xfrm>
            <a:prstGeom prst="rect">
              <a:avLst/>
            </a:prstGeom>
            <a:noFill/>
            <a:ln w="28575">
              <a:solidFill>
                <a:srgbClr val="FFC000"/>
              </a:solidFill>
            </a:ln>
          </p:spPr>
          <p:txBody>
            <a:bodyPr wrap="square" rtlCol="0">
              <a:spAutoFit/>
            </a:bodyPr>
            <a:lstStyle/>
            <a:p>
              <a:r>
                <a:rPr kumimoji="1" lang="ja-JP" altLang="en-US" sz="2400" b="1" dirty="0"/>
                <a:t>緩和現象</a:t>
              </a:r>
            </a:p>
          </p:txBody>
        </p:sp>
      </p:grpSp>
      <p:sp>
        <p:nvSpPr>
          <p:cNvPr id="20" name="正方形/長方形 19">
            <a:extLst>
              <a:ext uri="{FF2B5EF4-FFF2-40B4-BE49-F238E27FC236}">
                <a16:creationId xmlns:a16="http://schemas.microsoft.com/office/drawing/2014/main" id="{52DBEF9A-B185-6B43-9806-061000BAE494}"/>
              </a:ext>
            </a:extLst>
          </p:cNvPr>
          <p:cNvSpPr/>
          <p:nvPr/>
        </p:nvSpPr>
        <p:spPr>
          <a:xfrm>
            <a:off x="8675766" y="3243080"/>
            <a:ext cx="3630546" cy="369332"/>
          </a:xfrm>
          <a:prstGeom prst="rect">
            <a:avLst/>
          </a:prstGeom>
        </p:spPr>
        <p:txBody>
          <a:bodyPr wrap="square">
            <a:spAutoFit/>
          </a:bodyPr>
          <a:lstStyle/>
          <a:p>
            <a:r>
              <a:rPr lang="ja-JP" altLang="en-US"/>
              <a:t>http://spaceinfo.jaxa.jp/ja/sun.html</a:t>
            </a:r>
          </a:p>
        </p:txBody>
      </p:sp>
      <p:pic>
        <p:nvPicPr>
          <p:cNvPr id="22" name="図 21">
            <a:extLst>
              <a:ext uri="{FF2B5EF4-FFF2-40B4-BE49-F238E27FC236}">
                <a16:creationId xmlns:a16="http://schemas.microsoft.com/office/drawing/2014/main" id="{E3867A42-9972-A74D-8556-922B8F91E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0465" y="1499057"/>
            <a:ext cx="1783335" cy="1783335"/>
          </a:xfrm>
          <a:prstGeom prst="rect">
            <a:avLst/>
          </a:prstGeom>
        </p:spPr>
      </p:pic>
      <p:sp>
        <p:nvSpPr>
          <p:cNvPr id="23" name="テキスト ボックス 22">
            <a:extLst>
              <a:ext uri="{FF2B5EF4-FFF2-40B4-BE49-F238E27FC236}">
                <a16:creationId xmlns:a16="http://schemas.microsoft.com/office/drawing/2014/main" id="{3F49B150-B9C6-A141-A13B-08A656BAC9D0}"/>
              </a:ext>
            </a:extLst>
          </p:cNvPr>
          <p:cNvSpPr txBox="1"/>
          <p:nvPr/>
        </p:nvSpPr>
        <p:spPr>
          <a:xfrm>
            <a:off x="254958" y="3746949"/>
            <a:ext cx="8237659" cy="954107"/>
          </a:xfrm>
          <a:prstGeom prst="rect">
            <a:avLst/>
          </a:prstGeom>
          <a:noFill/>
          <a:ln w="28575">
            <a:solidFill>
              <a:srgbClr val="0070C0"/>
            </a:solidFill>
          </a:ln>
        </p:spPr>
        <p:txBody>
          <a:bodyPr wrap="square" rtlCol="0">
            <a:spAutoFit/>
          </a:bodyPr>
          <a:lstStyle/>
          <a:p>
            <a:r>
              <a:rPr lang="ja-JP" altLang="en-US" sz="2800"/>
              <a:t>電気伝導性流体　（例：太陽プラズマ、液体鉄）</a:t>
            </a:r>
            <a:endParaRPr kumimoji="1" lang="en-US" altLang="ja-JP" sz="2800" dirty="0"/>
          </a:p>
          <a:p>
            <a:r>
              <a:rPr kumimoji="1" lang="en-US" altLang="ja-JP" sz="2800" dirty="0"/>
              <a:t>MHD</a:t>
            </a:r>
            <a:r>
              <a:rPr kumimoji="1" lang="ja-JP" altLang="en-US" sz="2800"/>
              <a:t>（</a:t>
            </a:r>
            <a:r>
              <a:rPr kumimoji="1" lang="en-US" altLang="ja-JP" sz="2800" dirty="0" err="1"/>
              <a:t>MagnetoHydro</a:t>
            </a:r>
            <a:r>
              <a:rPr kumimoji="1" lang="en-US" altLang="ja-JP" sz="2800" dirty="0"/>
              <a:t> Dynamics</a:t>
            </a:r>
            <a:r>
              <a:rPr kumimoji="1" lang="ja-JP" altLang="en-US" sz="2800"/>
              <a:t>：磁気流体力学）に</a:t>
            </a:r>
            <a:r>
              <a:rPr lang="ja-JP" altLang="en-US" sz="2800"/>
              <a:t>従う</a:t>
            </a:r>
            <a:endParaRPr kumimoji="1" lang="en-US" altLang="ja-JP" sz="2800" dirty="0"/>
          </a:p>
        </p:txBody>
      </p:sp>
      <p:cxnSp>
        <p:nvCxnSpPr>
          <p:cNvPr id="32" name="直線コネクタ 31">
            <a:extLst>
              <a:ext uri="{FF2B5EF4-FFF2-40B4-BE49-F238E27FC236}">
                <a16:creationId xmlns:a16="http://schemas.microsoft.com/office/drawing/2014/main" id="{C5CE2547-DFA9-9E49-89C9-A8B8FE6D0D93}"/>
              </a:ext>
            </a:extLst>
          </p:cNvPr>
          <p:cNvCxnSpPr>
            <a:cxnSpLocks/>
          </p:cNvCxnSpPr>
          <p:nvPr/>
        </p:nvCxnSpPr>
        <p:spPr>
          <a:xfrm>
            <a:off x="1113905" y="2942705"/>
            <a:ext cx="0" cy="80424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図 3">
            <a:extLst>
              <a:ext uri="{FF2B5EF4-FFF2-40B4-BE49-F238E27FC236}">
                <a16:creationId xmlns:a16="http://schemas.microsoft.com/office/drawing/2014/main" id="{B1B94110-52FE-9346-AE67-B00277B69CEE}"/>
              </a:ext>
            </a:extLst>
          </p:cNvPr>
          <p:cNvPicPr>
            <a:picLocks noChangeAspect="1"/>
          </p:cNvPicPr>
          <p:nvPr/>
        </p:nvPicPr>
        <p:blipFill rotWithShape="1">
          <a:blip r:embed="rId4">
            <a:extLst>
              <a:ext uri="{28A0092B-C50C-407E-A947-70E740481C1C}">
                <a14:useLocalDpi xmlns:a14="http://schemas.microsoft.com/office/drawing/2010/main" val="0"/>
              </a:ext>
            </a:extLst>
          </a:blip>
          <a:srcRect l="2985" t="4354" r="47547" b="70624"/>
          <a:stretch/>
        </p:blipFill>
        <p:spPr>
          <a:xfrm>
            <a:off x="235476" y="4818065"/>
            <a:ext cx="3686448" cy="1691812"/>
          </a:xfrm>
          <a:prstGeom prst="rect">
            <a:avLst/>
          </a:prstGeom>
        </p:spPr>
      </p:pic>
      <p:pic>
        <p:nvPicPr>
          <p:cNvPr id="21" name="図 20">
            <a:extLst>
              <a:ext uri="{FF2B5EF4-FFF2-40B4-BE49-F238E27FC236}">
                <a16:creationId xmlns:a16="http://schemas.microsoft.com/office/drawing/2014/main" id="{32257D53-C5C4-0B47-A0A7-45811F023B37}"/>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70113" r="50208" b="7792"/>
          <a:stretch/>
        </p:blipFill>
        <p:spPr>
          <a:xfrm>
            <a:off x="4456012" y="4998366"/>
            <a:ext cx="3524963" cy="1515287"/>
          </a:xfrm>
          <a:prstGeom prst="rect">
            <a:avLst/>
          </a:prstGeom>
        </p:spPr>
      </p:pic>
      <p:sp>
        <p:nvSpPr>
          <p:cNvPr id="24" name="右矢印 23">
            <a:extLst>
              <a:ext uri="{FF2B5EF4-FFF2-40B4-BE49-F238E27FC236}">
                <a16:creationId xmlns:a16="http://schemas.microsoft.com/office/drawing/2014/main" id="{AF1F45AB-C2D5-584F-B25E-CC7B404E4B9A}"/>
              </a:ext>
            </a:extLst>
          </p:cNvPr>
          <p:cNvSpPr/>
          <p:nvPr/>
        </p:nvSpPr>
        <p:spPr>
          <a:xfrm>
            <a:off x="4043256" y="5341355"/>
            <a:ext cx="295483" cy="958275"/>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56B3D63-535C-F941-8493-3695F7231146}"/>
              </a:ext>
            </a:extLst>
          </p:cNvPr>
          <p:cNvSpPr txBox="1"/>
          <p:nvPr/>
        </p:nvSpPr>
        <p:spPr>
          <a:xfrm>
            <a:off x="665775" y="6551097"/>
            <a:ext cx="7315200" cy="307777"/>
          </a:xfrm>
          <a:prstGeom prst="rect">
            <a:avLst/>
          </a:prstGeom>
          <a:noFill/>
        </p:spPr>
        <p:txBody>
          <a:bodyPr wrap="square" rtlCol="0">
            <a:spAutoFit/>
          </a:bodyPr>
          <a:lstStyle/>
          <a:p>
            <a:r>
              <a:rPr lang="en" altLang="ja-JP" sz="1400" dirty="0"/>
              <a:t>Shao-ping Zhu, </a:t>
            </a:r>
            <a:r>
              <a:rPr lang="en" altLang="ja-JP" sz="1400" dirty="0" err="1"/>
              <a:t>Ritoku</a:t>
            </a:r>
            <a:r>
              <a:rPr lang="en" altLang="ja-JP" sz="1400" dirty="0"/>
              <a:t> Horiuchi, Tetsuya Sato, Non-Taylor magnetohydrodynamic self-organization </a:t>
            </a:r>
          </a:p>
        </p:txBody>
      </p:sp>
    </p:spTree>
    <p:extLst>
      <p:ext uri="{BB962C8B-B14F-4D97-AF65-F5344CB8AC3E}">
        <p14:creationId xmlns:p14="http://schemas.microsoft.com/office/powerpoint/2010/main" val="1531256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まとめ</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20</a:t>
            </a:fld>
            <a:endParaRPr kumimoji="1" lang="ja-JP" altLang="en-US"/>
          </a:p>
        </p:txBody>
      </p:sp>
      <p:sp>
        <p:nvSpPr>
          <p:cNvPr id="5" name="コンテンツ プレースホルダー 4">
            <a:extLst>
              <a:ext uri="{FF2B5EF4-FFF2-40B4-BE49-F238E27FC236}">
                <a16:creationId xmlns:a16="http://schemas.microsoft.com/office/drawing/2014/main" id="{58549BFF-BDD7-FF41-A0E5-3363E105B56D}"/>
              </a:ext>
            </a:extLst>
          </p:cNvPr>
          <p:cNvSpPr>
            <a:spLocks noGrp="1"/>
          </p:cNvSpPr>
          <p:nvPr>
            <p:ph idx="1"/>
          </p:nvPr>
        </p:nvSpPr>
        <p:spPr>
          <a:xfrm>
            <a:off x="838200" y="1825625"/>
            <a:ext cx="10515600" cy="4895850"/>
          </a:xfrm>
        </p:spPr>
        <p:txBody>
          <a:bodyPr>
            <a:normAutofit/>
          </a:bodyPr>
          <a:lstStyle/>
          <a:p>
            <a:r>
              <a:rPr lang="ja-JP" altLang="en-US"/>
              <a:t>磁場：初期の６つのリング構造を保ちつつ、より安定した状態に落ち着く。</a:t>
            </a:r>
            <a:endParaRPr lang="en-US" altLang="ja-JP" dirty="0"/>
          </a:p>
          <a:p>
            <a:r>
              <a:rPr lang="ja-JP" altLang="en-US"/>
              <a:t>速度場：磁力線のリングの中心→球の中心→両極→球の表面→磁力線のリングの中心　という四重極状のサイクルができる。</a:t>
            </a:r>
            <a:endParaRPr lang="en-US" altLang="ja-JP" dirty="0"/>
          </a:p>
        </p:txBody>
      </p:sp>
      <p:pic>
        <p:nvPicPr>
          <p:cNvPr id="6" name="図 5">
            <a:extLst>
              <a:ext uri="{FF2B5EF4-FFF2-40B4-BE49-F238E27FC236}">
                <a16:creationId xmlns:a16="http://schemas.microsoft.com/office/drawing/2014/main" id="{588037B3-E326-6642-83F3-85E62D44D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20" y="4029885"/>
            <a:ext cx="2659977" cy="2691590"/>
          </a:xfrm>
          <a:prstGeom prst="rect">
            <a:avLst/>
          </a:prstGeom>
        </p:spPr>
      </p:pic>
      <p:pic>
        <p:nvPicPr>
          <p:cNvPr id="9" name="図 8">
            <a:extLst>
              <a:ext uri="{FF2B5EF4-FFF2-40B4-BE49-F238E27FC236}">
                <a16:creationId xmlns:a16="http://schemas.microsoft.com/office/drawing/2014/main" id="{F34DB089-BE96-C948-9A7C-BD72248F3C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7167" y="5976738"/>
            <a:ext cx="563859" cy="701386"/>
          </a:xfrm>
          <a:prstGeom prst="rect">
            <a:avLst/>
          </a:prstGeom>
        </p:spPr>
      </p:pic>
    </p:spTree>
    <p:extLst>
      <p:ext uri="{BB962C8B-B14F-4D97-AF65-F5344CB8AC3E}">
        <p14:creationId xmlns:p14="http://schemas.microsoft.com/office/powerpoint/2010/main" val="255227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今後の課題</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21</a:t>
            </a:fld>
            <a:endParaRPr kumimoji="1" lang="ja-JP" altLang="en-US"/>
          </a:p>
        </p:txBody>
      </p:sp>
      <p:sp>
        <p:nvSpPr>
          <p:cNvPr id="5" name="コンテンツ プレースホルダー 4">
            <a:extLst>
              <a:ext uri="{FF2B5EF4-FFF2-40B4-BE49-F238E27FC236}">
                <a16:creationId xmlns:a16="http://schemas.microsoft.com/office/drawing/2014/main" id="{58549BFF-BDD7-FF41-A0E5-3363E105B56D}"/>
              </a:ext>
            </a:extLst>
          </p:cNvPr>
          <p:cNvSpPr>
            <a:spLocks noGrp="1"/>
          </p:cNvSpPr>
          <p:nvPr>
            <p:ph idx="1"/>
          </p:nvPr>
        </p:nvSpPr>
        <p:spPr>
          <a:xfrm>
            <a:off x="838200" y="1825625"/>
            <a:ext cx="10515600" cy="4895850"/>
          </a:xfrm>
        </p:spPr>
        <p:txBody>
          <a:bodyPr>
            <a:normAutofit/>
          </a:bodyPr>
          <a:lstStyle/>
          <a:p>
            <a:r>
              <a:rPr lang="ja-JP" altLang="en-US"/>
              <a:t>磁場の詳しい</a:t>
            </a:r>
            <a:endParaRPr lang="en-US" altLang="ja-JP" dirty="0"/>
          </a:p>
          <a:p>
            <a:r>
              <a:rPr lang="ja-JP" altLang="en-US"/>
              <a:t>緩和理論の構築</a:t>
            </a:r>
            <a:endParaRPr lang="en-US" altLang="ja-JP" dirty="0"/>
          </a:p>
          <a:p>
            <a:r>
              <a:rPr lang="ja-JP" altLang="en-US"/>
              <a:t>異なる</a:t>
            </a:r>
            <a:r>
              <a:rPr lang="en-US" altLang="ja-JP" dirty="0"/>
              <a:t>L,M</a:t>
            </a:r>
            <a:r>
              <a:rPr lang="ja-JP" altLang="en-US"/>
              <a:t>の初期条件で実験</a:t>
            </a:r>
            <a:br>
              <a:rPr lang="en-US" altLang="ja-JP" dirty="0"/>
            </a:br>
            <a:r>
              <a:rPr lang="ja-JP" altLang="en-US"/>
              <a:t>→</a:t>
            </a:r>
            <a:r>
              <a:rPr lang="en-US" altLang="ja-JP" dirty="0"/>
              <a:t>L,M</a:t>
            </a:r>
            <a:r>
              <a:rPr lang="ja-JP" altLang="en-US"/>
              <a:t>と緩和状態の表</a:t>
            </a:r>
          </a:p>
        </p:txBody>
      </p:sp>
    </p:spTree>
    <p:extLst>
      <p:ext uri="{BB962C8B-B14F-4D97-AF65-F5344CB8AC3E}">
        <p14:creationId xmlns:p14="http://schemas.microsoft.com/office/powerpoint/2010/main" val="1898913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22</a:t>
            </a:fld>
            <a:endParaRPr kumimoji="1" lang="ja-JP" altLang="en-US"/>
          </a:p>
        </p:txBody>
      </p:sp>
      <p:sp>
        <p:nvSpPr>
          <p:cNvPr id="5" name="コンテンツ プレースホルダー 4">
            <a:extLst>
              <a:ext uri="{FF2B5EF4-FFF2-40B4-BE49-F238E27FC236}">
                <a16:creationId xmlns:a16="http://schemas.microsoft.com/office/drawing/2014/main" id="{58549BFF-BDD7-FF41-A0E5-3363E105B56D}"/>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1108352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下矢印 58">
            <a:extLst>
              <a:ext uri="{FF2B5EF4-FFF2-40B4-BE49-F238E27FC236}">
                <a16:creationId xmlns:a16="http://schemas.microsoft.com/office/drawing/2014/main" id="{5787895C-039B-7540-A308-92760D0F1046}"/>
              </a:ext>
            </a:extLst>
          </p:cNvPr>
          <p:cNvSpPr/>
          <p:nvPr/>
        </p:nvSpPr>
        <p:spPr>
          <a:xfrm rot="10800000">
            <a:off x="2880720" y="3395189"/>
            <a:ext cx="1069567" cy="551451"/>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kumimoji="1" lang="ja-JP" altLang="en-US" sz="5400"/>
              <a:t>シミュレーション結果（流れ場）</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23</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762131"/>
            <a:ext cx="10515600" cy="4629152"/>
          </a:xfrm>
        </p:spPr>
        <p:txBody>
          <a:bodyPr/>
          <a:lstStyle/>
          <a:p>
            <a:pPr marL="0" indent="0">
              <a:buNone/>
            </a:pPr>
            <a:endParaRPr lang="en-US" altLang="ja-JP" dirty="0"/>
          </a:p>
          <a:p>
            <a:pPr marL="457200" lvl="1" indent="0">
              <a:buNone/>
            </a:pPr>
            <a:endParaRPr lang="en-US" altLang="ja-JP" dirty="0"/>
          </a:p>
        </p:txBody>
      </p:sp>
      <p:sp>
        <p:nvSpPr>
          <p:cNvPr id="11" name="正方形/長方形 10">
            <a:extLst>
              <a:ext uri="{FF2B5EF4-FFF2-40B4-BE49-F238E27FC236}">
                <a16:creationId xmlns:a16="http://schemas.microsoft.com/office/drawing/2014/main" id="{5F3D8B0D-D561-044D-AE5C-C120C52BCED8}"/>
              </a:ext>
            </a:extLst>
          </p:cNvPr>
          <p:cNvSpPr/>
          <p:nvPr/>
        </p:nvSpPr>
        <p:spPr>
          <a:xfrm flipV="1">
            <a:off x="11271737" y="1743394"/>
            <a:ext cx="57150" cy="4668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A878ABC3-52B2-3549-9B9F-398BDE415FA4}"/>
              </a:ext>
            </a:extLst>
          </p:cNvPr>
          <p:cNvSpPr>
            <a:spLocks noChangeAspect="1"/>
          </p:cNvSpPr>
          <p:nvPr/>
        </p:nvSpPr>
        <p:spPr>
          <a:xfrm>
            <a:off x="6659291" y="1628460"/>
            <a:ext cx="4861562" cy="486156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6473BC21-C630-A246-83A5-B421319607B3}"/>
              </a:ext>
            </a:extLst>
          </p:cNvPr>
          <p:cNvSpPr/>
          <p:nvPr/>
        </p:nvSpPr>
        <p:spPr>
          <a:xfrm>
            <a:off x="10919304" y="3522314"/>
            <a:ext cx="237001" cy="2473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ED7E4AF3-632E-A344-BBF5-4BEFB6E9CB19}"/>
              </a:ext>
            </a:extLst>
          </p:cNvPr>
          <p:cNvSpPr/>
          <p:nvPr/>
        </p:nvSpPr>
        <p:spPr>
          <a:xfrm>
            <a:off x="10324458" y="4081948"/>
            <a:ext cx="392661" cy="3581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6B47142E-C871-2B41-A63B-6ECB346978F0}"/>
              </a:ext>
            </a:extLst>
          </p:cNvPr>
          <p:cNvSpPr/>
          <p:nvPr/>
        </p:nvSpPr>
        <p:spPr>
          <a:xfrm>
            <a:off x="9614106" y="3627719"/>
            <a:ext cx="445477" cy="4877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C784F3FE-0007-7446-A0A2-5830488F3336}"/>
              </a:ext>
            </a:extLst>
          </p:cNvPr>
          <p:cNvSpPr/>
          <p:nvPr/>
        </p:nvSpPr>
        <p:spPr>
          <a:xfrm>
            <a:off x="8191463" y="3608513"/>
            <a:ext cx="445477" cy="4877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三角形 31">
            <a:extLst>
              <a:ext uri="{FF2B5EF4-FFF2-40B4-BE49-F238E27FC236}">
                <a16:creationId xmlns:a16="http://schemas.microsoft.com/office/drawing/2014/main" id="{4ABDE842-C152-4447-86DE-FAF1F1523A78}"/>
              </a:ext>
            </a:extLst>
          </p:cNvPr>
          <p:cNvSpPr/>
          <p:nvPr/>
        </p:nvSpPr>
        <p:spPr>
          <a:xfrm rot="16200000">
            <a:off x="8845175" y="3351969"/>
            <a:ext cx="448407" cy="36530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20638131-177E-7049-9FF4-341E1689B7E6}"/>
              </a:ext>
            </a:extLst>
          </p:cNvPr>
          <p:cNvCxnSpPr>
            <a:cxnSpLocks/>
          </p:cNvCxnSpPr>
          <p:nvPr/>
        </p:nvCxnSpPr>
        <p:spPr>
          <a:xfrm>
            <a:off x="9100038" y="1540971"/>
            <a:ext cx="0" cy="4885054"/>
          </a:xfrm>
          <a:prstGeom prst="line">
            <a:avLst/>
          </a:prstGeom>
          <a:ln w="57150">
            <a:solidFill>
              <a:srgbClr val="789AFF"/>
            </a:solidFill>
            <a:prstDash val="dash"/>
          </a:ln>
        </p:spPr>
        <p:style>
          <a:lnRef idx="1">
            <a:schemeClr val="accent1"/>
          </a:lnRef>
          <a:fillRef idx="0">
            <a:schemeClr val="accent1"/>
          </a:fillRef>
          <a:effectRef idx="0">
            <a:schemeClr val="accent1"/>
          </a:effectRef>
          <a:fontRef idx="minor">
            <a:schemeClr val="tx1"/>
          </a:fontRef>
        </p:style>
      </p:cxnSp>
      <p:sp>
        <p:nvSpPr>
          <p:cNvPr id="34" name="下矢印 33">
            <a:extLst>
              <a:ext uri="{FF2B5EF4-FFF2-40B4-BE49-F238E27FC236}">
                <a16:creationId xmlns:a16="http://schemas.microsoft.com/office/drawing/2014/main" id="{08612117-2C1C-8D4B-8FC5-3E58E9843B08}"/>
              </a:ext>
            </a:extLst>
          </p:cNvPr>
          <p:cNvSpPr/>
          <p:nvPr/>
        </p:nvSpPr>
        <p:spPr>
          <a:xfrm>
            <a:off x="8567709" y="4022227"/>
            <a:ext cx="1069567" cy="1452571"/>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下矢印 36">
            <a:extLst>
              <a:ext uri="{FF2B5EF4-FFF2-40B4-BE49-F238E27FC236}">
                <a16:creationId xmlns:a16="http://schemas.microsoft.com/office/drawing/2014/main" id="{0937DA28-94F6-714F-A5CD-F60A596089C4}"/>
              </a:ext>
            </a:extLst>
          </p:cNvPr>
          <p:cNvSpPr/>
          <p:nvPr/>
        </p:nvSpPr>
        <p:spPr>
          <a:xfrm>
            <a:off x="8577807" y="3384474"/>
            <a:ext cx="1069567" cy="551451"/>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下矢印 37">
            <a:extLst>
              <a:ext uri="{FF2B5EF4-FFF2-40B4-BE49-F238E27FC236}">
                <a16:creationId xmlns:a16="http://schemas.microsoft.com/office/drawing/2014/main" id="{07EFC76C-1A89-C846-A655-8C72085AE9C9}"/>
              </a:ext>
            </a:extLst>
          </p:cNvPr>
          <p:cNvSpPr/>
          <p:nvPr/>
        </p:nvSpPr>
        <p:spPr>
          <a:xfrm rot="10800000">
            <a:off x="8567706" y="4020219"/>
            <a:ext cx="1069567" cy="836358"/>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下矢印 38">
            <a:extLst>
              <a:ext uri="{FF2B5EF4-FFF2-40B4-BE49-F238E27FC236}">
                <a16:creationId xmlns:a16="http://schemas.microsoft.com/office/drawing/2014/main" id="{37AB4576-D0E7-994C-AC40-F063EE302ADF}"/>
              </a:ext>
            </a:extLst>
          </p:cNvPr>
          <p:cNvSpPr/>
          <p:nvPr/>
        </p:nvSpPr>
        <p:spPr>
          <a:xfrm rot="15123855">
            <a:off x="7489832" y="3908220"/>
            <a:ext cx="510807" cy="924104"/>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下矢印 39">
            <a:extLst>
              <a:ext uri="{FF2B5EF4-FFF2-40B4-BE49-F238E27FC236}">
                <a16:creationId xmlns:a16="http://schemas.microsoft.com/office/drawing/2014/main" id="{15E17F69-D4CD-234B-8ADA-D1B8A121A953}"/>
              </a:ext>
            </a:extLst>
          </p:cNvPr>
          <p:cNvSpPr/>
          <p:nvPr/>
        </p:nvSpPr>
        <p:spPr>
          <a:xfrm rot="6476145" flipH="1">
            <a:off x="10235273" y="3903193"/>
            <a:ext cx="510807" cy="924104"/>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下矢印 40">
            <a:extLst>
              <a:ext uri="{FF2B5EF4-FFF2-40B4-BE49-F238E27FC236}">
                <a16:creationId xmlns:a16="http://schemas.microsoft.com/office/drawing/2014/main" id="{B8D0BD3B-5B04-114F-B119-A043135CD89D}"/>
              </a:ext>
            </a:extLst>
          </p:cNvPr>
          <p:cNvSpPr/>
          <p:nvPr/>
        </p:nvSpPr>
        <p:spPr>
          <a:xfrm rot="10800000">
            <a:off x="8565022" y="2554678"/>
            <a:ext cx="1069567" cy="1314388"/>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a:extLst>
              <a:ext uri="{FF2B5EF4-FFF2-40B4-BE49-F238E27FC236}">
                <a16:creationId xmlns:a16="http://schemas.microsoft.com/office/drawing/2014/main" id="{7F41213C-EC2A-334B-9FB7-1BB5EB2D75B5}"/>
              </a:ext>
            </a:extLst>
          </p:cNvPr>
          <p:cNvSpPr>
            <a:spLocks/>
          </p:cNvSpPr>
          <p:nvPr/>
        </p:nvSpPr>
        <p:spPr>
          <a:xfrm>
            <a:off x="6659291" y="3332108"/>
            <a:ext cx="4861562" cy="1454265"/>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下矢印 45">
            <a:extLst>
              <a:ext uri="{FF2B5EF4-FFF2-40B4-BE49-F238E27FC236}">
                <a16:creationId xmlns:a16="http://schemas.microsoft.com/office/drawing/2014/main" id="{7B41BE4D-BA98-FE4E-A9ED-384CBE86E154}"/>
              </a:ext>
            </a:extLst>
          </p:cNvPr>
          <p:cNvSpPr/>
          <p:nvPr/>
        </p:nvSpPr>
        <p:spPr>
          <a:xfrm rot="15123855" flipH="1" flipV="1">
            <a:off x="10086982" y="3198215"/>
            <a:ext cx="446533" cy="924104"/>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a:extLst>
              <a:ext uri="{FF2B5EF4-FFF2-40B4-BE49-F238E27FC236}">
                <a16:creationId xmlns:a16="http://schemas.microsoft.com/office/drawing/2014/main" id="{B53CB2C3-96B7-9844-A4FA-3847AF8BA847}"/>
              </a:ext>
            </a:extLst>
          </p:cNvPr>
          <p:cNvSpPr/>
          <p:nvPr/>
        </p:nvSpPr>
        <p:spPr>
          <a:xfrm rot="6476145" flipV="1">
            <a:off x="7665150" y="3234161"/>
            <a:ext cx="446533" cy="924104"/>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a:extLst>
              <a:ext uri="{FF2B5EF4-FFF2-40B4-BE49-F238E27FC236}">
                <a16:creationId xmlns:a16="http://schemas.microsoft.com/office/drawing/2014/main" id="{9103782A-31E6-3C41-8038-E8B82674FACA}"/>
              </a:ext>
            </a:extLst>
          </p:cNvPr>
          <p:cNvSpPr>
            <a:spLocks noChangeAspect="1"/>
          </p:cNvSpPr>
          <p:nvPr/>
        </p:nvSpPr>
        <p:spPr>
          <a:xfrm>
            <a:off x="952341" y="1665469"/>
            <a:ext cx="4861562" cy="486156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a:extLst>
              <a:ext uri="{FF2B5EF4-FFF2-40B4-BE49-F238E27FC236}">
                <a16:creationId xmlns:a16="http://schemas.microsoft.com/office/drawing/2014/main" id="{DA439D2D-9C1B-9F4D-A782-8122B7572FD7}"/>
              </a:ext>
            </a:extLst>
          </p:cNvPr>
          <p:cNvSpPr/>
          <p:nvPr/>
        </p:nvSpPr>
        <p:spPr>
          <a:xfrm>
            <a:off x="5212354" y="3559323"/>
            <a:ext cx="237001" cy="2473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a:extLst>
              <a:ext uri="{FF2B5EF4-FFF2-40B4-BE49-F238E27FC236}">
                <a16:creationId xmlns:a16="http://schemas.microsoft.com/office/drawing/2014/main" id="{55786415-F397-D548-A60E-E1CAC3B10C77}"/>
              </a:ext>
            </a:extLst>
          </p:cNvPr>
          <p:cNvSpPr/>
          <p:nvPr/>
        </p:nvSpPr>
        <p:spPr>
          <a:xfrm>
            <a:off x="4617508" y="4118957"/>
            <a:ext cx="392661" cy="3581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a:extLst>
              <a:ext uri="{FF2B5EF4-FFF2-40B4-BE49-F238E27FC236}">
                <a16:creationId xmlns:a16="http://schemas.microsoft.com/office/drawing/2014/main" id="{C2288484-8170-C447-8490-5245480A3DB4}"/>
              </a:ext>
            </a:extLst>
          </p:cNvPr>
          <p:cNvSpPr/>
          <p:nvPr/>
        </p:nvSpPr>
        <p:spPr>
          <a:xfrm>
            <a:off x="3907156" y="3664728"/>
            <a:ext cx="445477" cy="4877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FE095B4A-3E43-0F42-A130-741572C7F424}"/>
              </a:ext>
            </a:extLst>
          </p:cNvPr>
          <p:cNvCxnSpPr>
            <a:cxnSpLocks/>
          </p:cNvCxnSpPr>
          <p:nvPr/>
        </p:nvCxnSpPr>
        <p:spPr>
          <a:xfrm>
            <a:off x="3393088" y="1577980"/>
            <a:ext cx="0" cy="4885054"/>
          </a:xfrm>
          <a:prstGeom prst="line">
            <a:avLst/>
          </a:prstGeom>
          <a:ln w="57150">
            <a:solidFill>
              <a:srgbClr val="789AFF"/>
            </a:solidFill>
            <a:prstDash val="dash"/>
          </a:ln>
        </p:spPr>
        <p:style>
          <a:lnRef idx="1">
            <a:schemeClr val="accent1"/>
          </a:lnRef>
          <a:fillRef idx="0">
            <a:schemeClr val="accent1"/>
          </a:fillRef>
          <a:effectRef idx="0">
            <a:schemeClr val="accent1"/>
          </a:effectRef>
          <a:fontRef idx="minor">
            <a:schemeClr val="tx1"/>
          </a:fontRef>
        </p:style>
      </p:cxnSp>
      <p:sp>
        <p:nvSpPr>
          <p:cNvPr id="60" name="下矢印 59">
            <a:extLst>
              <a:ext uri="{FF2B5EF4-FFF2-40B4-BE49-F238E27FC236}">
                <a16:creationId xmlns:a16="http://schemas.microsoft.com/office/drawing/2014/main" id="{69DE47CD-F7AA-A842-B1D6-AC54990939B7}"/>
              </a:ext>
            </a:extLst>
          </p:cNvPr>
          <p:cNvSpPr/>
          <p:nvPr/>
        </p:nvSpPr>
        <p:spPr>
          <a:xfrm>
            <a:off x="2860759" y="4074908"/>
            <a:ext cx="1069567" cy="739618"/>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下矢印 60">
            <a:extLst>
              <a:ext uri="{FF2B5EF4-FFF2-40B4-BE49-F238E27FC236}">
                <a16:creationId xmlns:a16="http://schemas.microsoft.com/office/drawing/2014/main" id="{02287765-2DD1-844E-8954-A38564FAD820}"/>
              </a:ext>
            </a:extLst>
          </p:cNvPr>
          <p:cNvSpPr/>
          <p:nvPr/>
        </p:nvSpPr>
        <p:spPr>
          <a:xfrm rot="4546073">
            <a:off x="1827132" y="3805183"/>
            <a:ext cx="510807" cy="924104"/>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a:extLst>
              <a:ext uri="{FF2B5EF4-FFF2-40B4-BE49-F238E27FC236}">
                <a16:creationId xmlns:a16="http://schemas.microsoft.com/office/drawing/2014/main" id="{F1D46728-467B-E94F-910E-04C3F2B0C6D2}"/>
              </a:ext>
            </a:extLst>
          </p:cNvPr>
          <p:cNvSpPr>
            <a:spLocks/>
          </p:cNvSpPr>
          <p:nvPr/>
        </p:nvSpPr>
        <p:spPr>
          <a:xfrm>
            <a:off x="952341" y="3369117"/>
            <a:ext cx="4861562" cy="1454265"/>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下矢印 64">
            <a:extLst>
              <a:ext uri="{FF2B5EF4-FFF2-40B4-BE49-F238E27FC236}">
                <a16:creationId xmlns:a16="http://schemas.microsoft.com/office/drawing/2014/main" id="{881C49D7-3052-2142-BFBF-083E5F0A72D6}"/>
              </a:ext>
            </a:extLst>
          </p:cNvPr>
          <p:cNvSpPr/>
          <p:nvPr/>
        </p:nvSpPr>
        <p:spPr>
          <a:xfrm rot="3925386" flipH="1" flipV="1">
            <a:off x="4315763" y="3314854"/>
            <a:ext cx="446533" cy="735515"/>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下矢印 66">
            <a:extLst>
              <a:ext uri="{FF2B5EF4-FFF2-40B4-BE49-F238E27FC236}">
                <a16:creationId xmlns:a16="http://schemas.microsoft.com/office/drawing/2014/main" id="{D8A483AD-0A18-9442-9CDC-A4E55B5168BB}"/>
              </a:ext>
            </a:extLst>
          </p:cNvPr>
          <p:cNvSpPr/>
          <p:nvPr/>
        </p:nvSpPr>
        <p:spPr>
          <a:xfrm rot="17674614" flipV="1">
            <a:off x="2027081" y="3343331"/>
            <a:ext cx="446533" cy="735515"/>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下矢印 67">
            <a:extLst>
              <a:ext uri="{FF2B5EF4-FFF2-40B4-BE49-F238E27FC236}">
                <a16:creationId xmlns:a16="http://schemas.microsoft.com/office/drawing/2014/main" id="{216D545B-256F-B24D-9015-DA955373CE91}"/>
              </a:ext>
            </a:extLst>
          </p:cNvPr>
          <p:cNvSpPr/>
          <p:nvPr/>
        </p:nvSpPr>
        <p:spPr>
          <a:xfrm rot="17053927" flipH="1">
            <a:off x="4371981" y="3777902"/>
            <a:ext cx="510807" cy="924104"/>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8388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円/楕円 131">
            <a:extLst>
              <a:ext uri="{FF2B5EF4-FFF2-40B4-BE49-F238E27FC236}">
                <a16:creationId xmlns:a16="http://schemas.microsoft.com/office/drawing/2014/main" id="{A48582CD-7C71-2A4D-8F11-B51F547607E7}"/>
              </a:ext>
            </a:extLst>
          </p:cNvPr>
          <p:cNvSpPr>
            <a:spLocks noChangeAspect="1"/>
          </p:cNvSpPr>
          <p:nvPr/>
        </p:nvSpPr>
        <p:spPr>
          <a:xfrm flipV="1">
            <a:off x="7746973" y="4019624"/>
            <a:ext cx="2575570" cy="1287785"/>
          </a:xfrm>
          <a:custGeom>
            <a:avLst/>
            <a:gdLst>
              <a:gd name="connsiteX0" fmla="*/ 0 w 2575570"/>
              <a:gd name="connsiteY0" fmla="*/ 1287785 h 2575570"/>
              <a:gd name="connsiteX1" fmla="*/ 1287785 w 2575570"/>
              <a:gd name="connsiteY1" fmla="*/ 0 h 2575570"/>
              <a:gd name="connsiteX2" fmla="*/ 2575570 w 2575570"/>
              <a:gd name="connsiteY2" fmla="*/ 1287785 h 2575570"/>
              <a:gd name="connsiteX3" fmla="*/ 1287785 w 2575570"/>
              <a:gd name="connsiteY3" fmla="*/ 2575570 h 2575570"/>
              <a:gd name="connsiteX4" fmla="*/ 0 w 2575570"/>
              <a:gd name="connsiteY4" fmla="*/ 1287785 h 2575570"/>
              <a:gd name="connsiteX0" fmla="*/ 0 w 2575570"/>
              <a:gd name="connsiteY0" fmla="*/ 1287785 h 1448758"/>
              <a:gd name="connsiteX1" fmla="*/ 1287785 w 2575570"/>
              <a:gd name="connsiteY1" fmla="*/ 0 h 1448758"/>
              <a:gd name="connsiteX2" fmla="*/ 2575570 w 2575570"/>
              <a:gd name="connsiteY2" fmla="*/ 1287785 h 1448758"/>
              <a:gd name="connsiteX3" fmla="*/ 0 w 2575570"/>
              <a:gd name="connsiteY3" fmla="*/ 1287785 h 1448758"/>
              <a:gd name="connsiteX0" fmla="*/ 0 w 2575570"/>
              <a:gd name="connsiteY0" fmla="*/ 1287785 h 1287785"/>
              <a:gd name="connsiteX1" fmla="*/ 1287785 w 2575570"/>
              <a:gd name="connsiteY1" fmla="*/ 0 h 1287785"/>
              <a:gd name="connsiteX2" fmla="*/ 2575570 w 2575570"/>
              <a:gd name="connsiteY2" fmla="*/ 1287785 h 1287785"/>
              <a:gd name="connsiteX3" fmla="*/ 0 w 2575570"/>
              <a:gd name="connsiteY3" fmla="*/ 1287785 h 1287785"/>
            </a:gdLst>
            <a:ahLst/>
            <a:cxnLst>
              <a:cxn ang="0">
                <a:pos x="connsiteX0" y="connsiteY0"/>
              </a:cxn>
              <a:cxn ang="0">
                <a:pos x="connsiteX1" y="connsiteY1"/>
              </a:cxn>
              <a:cxn ang="0">
                <a:pos x="connsiteX2" y="connsiteY2"/>
              </a:cxn>
              <a:cxn ang="0">
                <a:pos x="connsiteX3" y="connsiteY3"/>
              </a:cxn>
            </a:cxnLst>
            <a:rect l="l" t="t" r="r" b="b"/>
            <a:pathLst>
              <a:path w="2575570" h="1287785">
                <a:moveTo>
                  <a:pt x="0" y="1287785"/>
                </a:moveTo>
                <a:cubicBezTo>
                  <a:pt x="0" y="576561"/>
                  <a:pt x="576561" y="0"/>
                  <a:pt x="1287785" y="0"/>
                </a:cubicBezTo>
                <a:cubicBezTo>
                  <a:pt x="1999009" y="0"/>
                  <a:pt x="2575570" y="576561"/>
                  <a:pt x="2575570" y="1287785"/>
                </a:cubicBezTo>
                <a:lnTo>
                  <a:pt x="0" y="1287785"/>
                </a:lnTo>
                <a:close/>
              </a:path>
            </a:pathLst>
          </a:cu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0"/>
            <a:ext cx="12192000" cy="1325563"/>
          </a:xfrm>
          <a:gradFill>
            <a:gsLst>
              <a:gs pos="0">
                <a:srgbClr val="0070C0"/>
              </a:gs>
              <a:gs pos="100000">
                <a:prstClr val="white"/>
              </a:gs>
            </a:gsLst>
          </a:gradFill>
        </p:spPr>
        <p:txBody>
          <a:bodyPr>
            <a:normAutofit/>
          </a:bodyPr>
          <a:lstStyle/>
          <a:p>
            <a:r>
              <a:rPr kumimoji="1" lang="ja-JP" altLang="en-US" sz="5400"/>
              <a:t>シミュレーション結果</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24</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762131"/>
            <a:ext cx="10515600" cy="4629152"/>
          </a:xfrm>
        </p:spPr>
        <p:txBody>
          <a:bodyPr/>
          <a:lstStyle/>
          <a:p>
            <a:pPr marL="0" indent="0">
              <a:buNone/>
            </a:pPr>
            <a:endParaRPr lang="en-US" altLang="ja-JP" dirty="0"/>
          </a:p>
          <a:p>
            <a:pPr marL="457200" lvl="1" indent="0">
              <a:buNone/>
            </a:pPr>
            <a:endParaRPr lang="en-US" altLang="ja-JP" dirty="0"/>
          </a:p>
        </p:txBody>
      </p:sp>
      <p:sp>
        <p:nvSpPr>
          <p:cNvPr id="53" name="テキスト ボックス 52">
            <a:extLst>
              <a:ext uri="{FF2B5EF4-FFF2-40B4-BE49-F238E27FC236}">
                <a16:creationId xmlns:a16="http://schemas.microsoft.com/office/drawing/2014/main" id="{F8B8A447-3C20-A042-A711-E26AC0FD39C6}"/>
              </a:ext>
            </a:extLst>
          </p:cNvPr>
          <p:cNvSpPr txBox="1"/>
          <p:nvPr/>
        </p:nvSpPr>
        <p:spPr>
          <a:xfrm>
            <a:off x="301289" y="1303004"/>
            <a:ext cx="2456122" cy="369332"/>
          </a:xfrm>
          <a:prstGeom prst="rect">
            <a:avLst/>
          </a:prstGeom>
          <a:noFill/>
        </p:spPr>
        <p:txBody>
          <a:bodyPr wrap="none" rtlCol="0">
            <a:spAutoFit/>
          </a:bodyPr>
          <a:lstStyle/>
          <a:p>
            <a:r>
              <a:rPr kumimoji="1" lang="ja-JP" altLang="en-US"/>
              <a:t>緩和途中の磁場の様子</a:t>
            </a:r>
          </a:p>
        </p:txBody>
      </p:sp>
      <p:sp>
        <p:nvSpPr>
          <p:cNvPr id="133" name="円/楕円 132">
            <a:extLst>
              <a:ext uri="{FF2B5EF4-FFF2-40B4-BE49-F238E27FC236}">
                <a16:creationId xmlns:a16="http://schemas.microsoft.com/office/drawing/2014/main" id="{3DDE943C-6914-5D4A-AB22-0BECC629884C}"/>
              </a:ext>
            </a:extLst>
          </p:cNvPr>
          <p:cNvSpPr/>
          <p:nvPr/>
        </p:nvSpPr>
        <p:spPr>
          <a:xfrm>
            <a:off x="9433274" y="3486786"/>
            <a:ext cx="237001" cy="24709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a:extLst>
              <a:ext uri="{FF2B5EF4-FFF2-40B4-BE49-F238E27FC236}">
                <a16:creationId xmlns:a16="http://schemas.microsoft.com/office/drawing/2014/main" id="{99A48541-A24C-5C4C-B8A0-380888B9CB54}"/>
              </a:ext>
            </a:extLst>
          </p:cNvPr>
          <p:cNvSpPr/>
          <p:nvPr/>
        </p:nvSpPr>
        <p:spPr>
          <a:xfrm>
            <a:off x="8838428" y="4046540"/>
            <a:ext cx="392661" cy="35772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a:extLst>
              <a:ext uri="{FF2B5EF4-FFF2-40B4-BE49-F238E27FC236}">
                <a16:creationId xmlns:a16="http://schemas.microsoft.com/office/drawing/2014/main" id="{FF134EF9-6B52-4A4D-842B-7A6D489B86EA}"/>
              </a:ext>
            </a:extLst>
          </p:cNvPr>
          <p:cNvSpPr/>
          <p:nvPr/>
        </p:nvSpPr>
        <p:spPr>
          <a:xfrm>
            <a:off x="8128076" y="3592451"/>
            <a:ext cx="445477" cy="4872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平行四辺形 143">
            <a:extLst>
              <a:ext uri="{FF2B5EF4-FFF2-40B4-BE49-F238E27FC236}">
                <a16:creationId xmlns:a16="http://schemas.microsoft.com/office/drawing/2014/main" id="{E364FAC9-2CA9-FD41-B760-FFE59B73DD28}"/>
              </a:ext>
            </a:extLst>
          </p:cNvPr>
          <p:cNvSpPr/>
          <p:nvPr/>
        </p:nvSpPr>
        <p:spPr>
          <a:xfrm>
            <a:off x="7038231" y="3241865"/>
            <a:ext cx="3953608" cy="1507497"/>
          </a:xfrm>
          <a:prstGeom prst="parallelogram">
            <a:avLst>
              <a:gd name="adj" fmla="val 7510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a:extLst>
              <a:ext uri="{FF2B5EF4-FFF2-40B4-BE49-F238E27FC236}">
                <a16:creationId xmlns:a16="http://schemas.microsoft.com/office/drawing/2014/main" id="{21A58D89-E1C8-984E-A318-7281F1EBD3DB}"/>
              </a:ext>
            </a:extLst>
          </p:cNvPr>
          <p:cNvSpPr>
            <a:spLocks noChangeAspect="1"/>
          </p:cNvSpPr>
          <p:nvPr/>
        </p:nvSpPr>
        <p:spPr>
          <a:xfrm>
            <a:off x="7746973" y="2721602"/>
            <a:ext cx="2575570" cy="1287785"/>
          </a:xfrm>
          <a:custGeom>
            <a:avLst/>
            <a:gdLst>
              <a:gd name="connsiteX0" fmla="*/ 0 w 2575570"/>
              <a:gd name="connsiteY0" fmla="*/ 1287785 h 2575570"/>
              <a:gd name="connsiteX1" fmla="*/ 1287785 w 2575570"/>
              <a:gd name="connsiteY1" fmla="*/ 0 h 2575570"/>
              <a:gd name="connsiteX2" fmla="*/ 2575570 w 2575570"/>
              <a:gd name="connsiteY2" fmla="*/ 1287785 h 2575570"/>
              <a:gd name="connsiteX3" fmla="*/ 1287785 w 2575570"/>
              <a:gd name="connsiteY3" fmla="*/ 2575570 h 2575570"/>
              <a:gd name="connsiteX4" fmla="*/ 0 w 2575570"/>
              <a:gd name="connsiteY4" fmla="*/ 1287785 h 2575570"/>
              <a:gd name="connsiteX0" fmla="*/ 0 w 2575570"/>
              <a:gd name="connsiteY0" fmla="*/ 1287785 h 1448758"/>
              <a:gd name="connsiteX1" fmla="*/ 1287785 w 2575570"/>
              <a:gd name="connsiteY1" fmla="*/ 0 h 1448758"/>
              <a:gd name="connsiteX2" fmla="*/ 2575570 w 2575570"/>
              <a:gd name="connsiteY2" fmla="*/ 1287785 h 1448758"/>
              <a:gd name="connsiteX3" fmla="*/ 0 w 2575570"/>
              <a:gd name="connsiteY3" fmla="*/ 1287785 h 1448758"/>
              <a:gd name="connsiteX0" fmla="*/ 0 w 2575570"/>
              <a:gd name="connsiteY0" fmla="*/ 1287785 h 1287785"/>
              <a:gd name="connsiteX1" fmla="*/ 1287785 w 2575570"/>
              <a:gd name="connsiteY1" fmla="*/ 0 h 1287785"/>
              <a:gd name="connsiteX2" fmla="*/ 2575570 w 2575570"/>
              <a:gd name="connsiteY2" fmla="*/ 1287785 h 1287785"/>
              <a:gd name="connsiteX3" fmla="*/ 0 w 2575570"/>
              <a:gd name="connsiteY3" fmla="*/ 1287785 h 1287785"/>
            </a:gdLst>
            <a:ahLst/>
            <a:cxnLst>
              <a:cxn ang="0">
                <a:pos x="connsiteX0" y="connsiteY0"/>
              </a:cxn>
              <a:cxn ang="0">
                <a:pos x="connsiteX1" y="connsiteY1"/>
              </a:cxn>
              <a:cxn ang="0">
                <a:pos x="connsiteX2" y="connsiteY2"/>
              </a:cxn>
              <a:cxn ang="0">
                <a:pos x="connsiteX3" y="connsiteY3"/>
              </a:cxn>
            </a:cxnLst>
            <a:rect l="l" t="t" r="r" b="b"/>
            <a:pathLst>
              <a:path w="2575570" h="1287785">
                <a:moveTo>
                  <a:pt x="0" y="1287785"/>
                </a:moveTo>
                <a:cubicBezTo>
                  <a:pt x="0" y="576561"/>
                  <a:pt x="576561" y="0"/>
                  <a:pt x="1287785" y="0"/>
                </a:cubicBezTo>
                <a:cubicBezTo>
                  <a:pt x="1999009" y="0"/>
                  <a:pt x="2575570" y="576561"/>
                  <a:pt x="2575570" y="1287785"/>
                </a:cubicBezTo>
                <a:lnTo>
                  <a:pt x="0" y="1287785"/>
                </a:lnTo>
                <a:close/>
              </a:path>
            </a:pathLst>
          </a:cu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38">
            <a:extLst>
              <a:ext uri="{FF2B5EF4-FFF2-40B4-BE49-F238E27FC236}">
                <a16:creationId xmlns:a16="http://schemas.microsoft.com/office/drawing/2014/main" id="{4021BD93-CE0D-7C4D-A162-924DE42FD4D1}"/>
              </a:ext>
            </a:extLst>
          </p:cNvPr>
          <p:cNvSpPr>
            <a:spLocks/>
          </p:cNvSpPr>
          <p:nvPr/>
        </p:nvSpPr>
        <p:spPr>
          <a:xfrm flipV="1">
            <a:off x="7752265" y="3375124"/>
            <a:ext cx="2575570" cy="649842"/>
          </a:xfrm>
          <a:custGeom>
            <a:avLst/>
            <a:gdLst>
              <a:gd name="connsiteX0" fmla="*/ 0 w 2575570"/>
              <a:gd name="connsiteY0" fmla="*/ 427442 h 854884"/>
              <a:gd name="connsiteX1" fmla="*/ 1287785 w 2575570"/>
              <a:gd name="connsiteY1" fmla="*/ 0 h 854884"/>
              <a:gd name="connsiteX2" fmla="*/ 2575570 w 2575570"/>
              <a:gd name="connsiteY2" fmla="*/ 427442 h 854884"/>
              <a:gd name="connsiteX3" fmla="*/ 1287785 w 2575570"/>
              <a:gd name="connsiteY3" fmla="*/ 854884 h 854884"/>
              <a:gd name="connsiteX4" fmla="*/ 0 w 2575570"/>
              <a:gd name="connsiteY4" fmla="*/ 427442 h 854884"/>
              <a:gd name="connsiteX0" fmla="*/ 0 w 2611367"/>
              <a:gd name="connsiteY0" fmla="*/ 53430 h 480872"/>
              <a:gd name="connsiteX1" fmla="*/ 2575570 w 2611367"/>
              <a:gd name="connsiteY1" fmla="*/ 53430 h 480872"/>
              <a:gd name="connsiteX2" fmla="*/ 1287785 w 2611367"/>
              <a:gd name="connsiteY2" fmla="*/ 480872 h 480872"/>
              <a:gd name="connsiteX3" fmla="*/ 0 w 2611367"/>
              <a:gd name="connsiteY3" fmla="*/ 53430 h 480872"/>
              <a:gd name="connsiteX0" fmla="*/ 0 w 2611367"/>
              <a:gd name="connsiteY0" fmla="*/ 0 h 427442"/>
              <a:gd name="connsiteX1" fmla="*/ 2575570 w 2611367"/>
              <a:gd name="connsiteY1" fmla="*/ 0 h 427442"/>
              <a:gd name="connsiteX2" fmla="*/ 1287785 w 2611367"/>
              <a:gd name="connsiteY2" fmla="*/ 427442 h 427442"/>
              <a:gd name="connsiteX3" fmla="*/ 0 w 2611367"/>
              <a:gd name="connsiteY3" fmla="*/ 0 h 427442"/>
              <a:gd name="connsiteX0" fmla="*/ 2575570 w 2668281"/>
              <a:gd name="connsiteY0" fmla="*/ 0 h 427442"/>
              <a:gd name="connsiteX1" fmla="*/ 1287785 w 2668281"/>
              <a:gd name="connsiteY1" fmla="*/ 427442 h 427442"/>
              <a:gd name="connsiteX2" fmla="*/ 0 w 2668281"/>
              <a:gd name="connsiteY2" fmla="*/ 0 h 427442"/>
              <a:gd name="connsiteX3" fmla="*/ 2668281 w 2668281"/>
              <a:gd name="connsiteY3" fmla="*/ 60146 h 427442"/>
              <a:gd name="connsiteX0" fmla="*/ 2575570 w 2611367"/>
              <a:gd name="connsiteY0" fmla="*/ 0 h 427442"/>
              <a:gd name="connsiteX1" fmla="*/ 1287785 w 2611367"/>
              <a:gd name="connsiteY1" fmla="*/ 427442 h 427442"/>
              <a:gd name="connsiteX2" fmla="*/ 0 w 2611367"/>
              <a:gd name="connsiteY2" fmla="*/ 0 h 427442"/>
            </a:gdLst>
            <a:ahLst/>
            <a:cxnLst>
              <a:cxn ang="0">
                <a:pos x="connsiteX0" y="connsiteY0"/>
              </a:cxn>
              <a:cxn ang="0">
                <a:pos x="connsiteX1" y="connsiteY1"/>
              </a:cxn>
              <a:cxn ang="0">
                <a:pos x="connsiteX2" y="connsiteY2"/>
              </a:cxn>
            </a:cxnLst>
            <a:rect l="l" t="t" r="r" b="b"/>
            <a:pathLst>
              <a:path w="2611367" h="427442">
                <a:moveTo>
                  <a:pt x="2575570" y="0"/>
                </a:moveTo>
                <a:cubicBezTo>
                  <a:pt x="2790201" y="71240"/>
                  <a:pt x="1999009" y="427442"/>
                  <a:pt x="1287785" y="427442"/>
                </a:cubicBezTo>
                <a:cubicBezTo>
                  <a:pt x="576561" y="427442"/>
                  <a:pt x="0" y="236070"/>
                  <a:pt x="0" y="0"/>
                </a:cubicBezTo>
              </a:path>
            </a:pathLst>
          </a:cu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a:extLst>
              <a:ext uri="{FF2B5EF4-FFF2-40B4-BE49-F238E27FC236}">
                <a16:creationId xmlns:a16="http://schemas.microsoft.com/office/drawing/2014/main" id="{A3DD1F78-E96B-1346-AFB9-D9C6C1B91EFA}"/>
              </a:ext>
            </a:extLst>
          </p:cNvPr>
          <p:cNvSpPr>
            <a:spLocks/>
          </p:cNvSpPr>
          <p:nvPr/>
        </p:nvSpPr>
        <p:spPr>
          <a:xfrm>
            <a:off x="7746973" y="4028079"/>
            <a:ext cx="2575570" cy="649842"/>
          </a:xfrm>
          <a:custGeom>
            <a:avLst/>
            <a:gdLst>
              <a:gd name="connsiteX0" fmla="*/ 0 w 2575570"/>
              <a:gd name="connsiteY0" fmla="*/ 427442 h 854884"/>
              <a:gd name="connsiteX1" fmla="*/ 1287785 w 2575570"/>
              <a:gd name="connsiteY1" fmla="*/ 0 h 854884"/>
              <a:gd name="connsiteX2" fmla="*/ 2575570 w 2575570"/>
              <a:gd name="connsiteY2" fmla="*/ 427442 h 854884"/>
              <a:gd name="connsiteX3" fmla="*/ 1287785 w 2575570"/>
              <a:gd name="connsiteY3" fmla="*/ 854884 h 854884"/>
              <a:gd name="connsiteX4" fmla="*/ 0 w 2575570"/>
              <a:gd name="connsiteY4" fmla="*/ 427442 h 854884"/>
              <a:gd name="connsiteX0" fmla="*/ 0 w 2611367"/>
              <a:gd name="connsiteY0" fmla="*/ 53430 h 480872"/>
              <a:gd name="connsiteX1" fmla="*/ 2575570 w 2611367"/>
              <a:gd name="connsiteY1" fmla="*/ 53430 h 480872"/>
              <a:gd name="connsiteX2" fmla="*/ 1287785 w 2611367"/>
              <a:gd name="connsiteY2" fmla="*/ 480872 h 480872"/>
              <a:gd name="connsiteX3" fmla="*/ 0 w 2611367"/>
              <a:gd name="connsiteY3" fmla="*/ 53430 h 480872"/>
              <a:gd name="connsiteX0" fmla="*/ 0 w 2611367"/>
              <a:gd name="connsiteY0" fmla="*/ 0 h 427442"/>
              <a:gd name="connsiteX1" fmla="*/ 2575570 w 2611367"/>
              <a:gd name="connsiteY1" fmla="*/ 0 h 427442"/>
              <a:gd name="connsiteX2" fmla="*/ 1287785 w 2611367"/>
              <a:gd name="connsiteY2" fmla="*/ 427442 h 427442"/>
              <a:gd name="connsiteX3" fmla="*/ 0 w 2611367"/>
              <a:gd name="connsiteY3" fmla="*/ 0 h 427442"/>
              <a:gd name="connsiteX0" fmla="*/ 2575570 w 2668281"/>
              <a:gd name="connsiteY0" fmla="*/ 0 h 427442"/>
              <a:gd name="connsiteX1" fmla="*/ 1287785 w 2668281"/>
              <a:gd name="connsiteY1" fmla="*/ 427442 h 427442"/>
              <a:gd name="connsiteX2" fmla="*/ 0 w 2668281"/>
              <a:gd name="connsiteY2" fmla="*/ 0 h 427442"/>
              <a:gd name="connsiteX3" fmla="*/ 2668281 w 2668281"/>
              <a:gd name="connsiteY3" fmla="*/ 60146 h 427442"/>
              <a:gd name="connsiteX0" fmla="*/ 2575570 w 2611367"/>
              <a:gd name="connsiteY0" fmla="*/ 0 h 427442"/>
              <a:gd name="connsiteX1" fmla="*/ 1287785 w 2611367"/>
              <a:gd name="connsiteY1" fmla="*/ 427442 h 427442"/>
              <a:gd name="connsiteX2" fmla="*/ 0 w 2611367"/>
              <a:gd name="connsiteY2" fmla="*/ 0 h 427442"/>
            </a:gdLst>
            <a:ahLst/>
            <a:cxnLst>
              <a:cxn ang="0">
                <a:pos x="connsiteX0" y="connsiteY0"/>
              </a:cxn>
              <a:cxn ang="0">
                <a:pos x="connsiteX1" y="connsiteY1"/>
              </a:cxn>
              <a:cxn ang="0">
                <a:pos x="connsiteX2" y="connsiteY2"/>
              </a:cxn>
            </a:cxnLst>
            <a:rect l="l" t="t" r="r" b="b"/>
            <a:pathLst>
              <a:path w="2611367" h="427442">
                <a:moveTo>
                  <a:pt x="2575570" y="0"/>
                </a:moveTo>
                <a:cubicBezTo>
                  <a:pt x="2790201" y="71240"/>
                  <a:pt x="1999009" y="427442"/>
                  <a:pt x="1287785" y="427442"/>
                </a:cubicBezTo>
                <a:cubicBezTo>
                  <a:pt x="576561" y="427442"/>
                  <a:pt x="0" y="236070"/>
                  <a:pt x="0" y="0"/>
                </a:cubicBezTo>
              </a:path>
            </a:pathLst>
          </a:cu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31">
            <a:extLst>
              <a:ext uri="{FF2B5EF4-FFF2-40B4-BE49-F238E27FC236}">
                <a16:creationId xmlns:a16="http://schemas.microsoft.com/office/drawing/2014/main" id="{D5233105-9CDB-B64F-AE96-921885115BA2}"/>
              </a:ext>
            </a:extLst>
          </p:cNvPr>
          <p:cNvSpPr>
            <a:spLocks noChangeAspect="1"/>
          </p:cNvSpPr>
          <p:nvPr/>
        </p:nvSpPr>
        <p:spPr>
          <a:xfrm rot="5400000" flipV="1">
            <a:off x="1829808" y="3445815"/>
            <a:ext cx="2575570" cy="1287785"/>
          </a:xfrm>
          <a:custGeom>
            <a:avLst/>
            <a:gdLst>
              <a:gd name="connsiteX0" fmla="*/ 0 w 2575570"/>
              <a:gd name="connsiteY0" fmla="*/ 1287785 h 2575570"/>
              <a:gd name="connsiteX1" fmla="*/ 1287785 w 2575570"/>
              <a:gd name="connsiteY1" fmla="*/ 0 h 2575570"/>
              <a:gd name="connsiteX2" fmla="*/ 2575570 w 2575570"/>
              <a:gd name="connsiteY2" fmla="*/ 1287785 h 2575570"/>
              <a:gd name="connsiteX3" fmla="*/ 1287785 w 2575570"/>
              <a:gd name="connsiteY3" fmla="*/ 2575570 h 2575570"/>
              <a:gd name="connsiteX4" fmla="*/ 0 w 2575570"/>
              <a:gd name="connsiteY4" fmla="*/ 1287785 h 2575570"/>
              <a:gd name="connsiteX0" fmla="*/ 0 w 2575570"/>
              <a:gd name="connsiteY0" fmla="*/ 1287785 h 1448758"/>
              <a:gd name="connsiteX1" fmla="*/ 1287785 w 2575570"/>
              <a:gd name="connsiteY1" fmla="*/ 0 h 1448758"/>
              <a:gd name="connsiteX2" fmla="*/ 2575570 w 2575570"/>
              <a:gd name="connsiteY2" fmla="*/ 1287785 h 1448758"/>
              <a:gd name="connsiteX3" fmla="*/ 0 w 2575570"/>
              <a:gd name="connsiteY3" fmla="*/ 1287785 h 1448758"/>
              <a:gd name="connsiteX0" fmla="*/ 0 w 2575570"/>
              <a:gd name="connsiteY0" fmla="*/ 1287785 h 1287785"/>
              <a:gd name="connsiteX1" fmla="*/ 1287785 w 2575570"/>
              <a:gd name="connsiteY1" fmla="*/ 0 h 1287785"/>
              <a:gd name="connsiteX2" fmla="*/ 2575570 w 2575570"/>
              <a:gd name="connsiteY2" fmla="*/ 1287785 h 1287785"/>
              <a:gd name="connsiteX3" fmla="*/ 0 w 2575570"/>
              <a:gd name="connsiteY3" fmla="*/ 1287785 h 1287785"/>
            </a:gdLst>
            <a:ahLst/>
            <a:cxnLst>
              <a:cxn ang="0">
                <a:pos x="connsiteX0" y="connsiteY0"/>
              </a:cxn>
              <a:cxn ang="0">
                <a:pos x="connsiteX1" y="connsiteY1"/>
              </a:cxn>
              <a:cxn ang="0">
                <a:pos x="connsiteX2" y="connsiteY2"/>
              </a:cxn>
              <a:cxn ang="0">
                <a:pos x="connsiteX3" y="connsiteY3"/>
              </a:cxn>
            </a:cxnLst>
            <a:rect l="l" t="t" r="r" b="b"/>
            <a:pathLst>
              <a:path w="2575570" h="1287785">
                <a:moveTo>
                  <a:pt x="0" y="1287785"/>
                </a:moveTo>
                <a:cubicBezTo>
                  <a:pt x="0" y="576561"/>
                  <a:pt x="576561" y="0"/>
                  <a:pt x="1287785" y="0"/>
                </a:cubicBezTo>
                <a:cubicBezTo>
                  <a:pt x="1999009" y="0"/>
                  <a:pt x="2575570" y="576561"/>
                  <a:pt x="2575570" y="1287785"/>
                </a:cubicBezTo>
                <a:lnTo>
                  <a:pt x="0" y="1287785"/>
                </a:lnTo>
                <a:close/>
              </a:path>
            </a:pathLst>
          </a:cu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円/楕円 166">
            <a:extLst>
              <a:ext uri="{FF2B5EF4-FFF2-40B4-BE49-F238E27FC236}">
                <a16:creationId xmlns:a16="http://schemas.microsoft.com/office/drawing/2014/main" id="{0D67AED3-B22D-A147-B783-B70F6B7C79CF}"/>
              </a:ext>
            </a:extLst>
          </p:cNvPr>
          <p:cNvSpPr/>
          <p:nvPr/>
        </p:nvSpPr>
        <p:spPr>
          <a:xfrm>
            <a:off x="4183854" y="3536952"/>
            <a:ext cx="237001" cy="24709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a:extLst>
              <a:ext uri="{FF2B5EF4-FFF2-40B4-BE49-F238E27FC236}">
                <a16:creationId xmlns:a16="http://schemas.microsoft.com/office/drawing/2014/main" id="{A043A9A6-F9CF-B843-86A7-93563E85EF55}"/>
              </a:ext>
            </a:extLst>
          </p:cNvPr>
          <p:cNvSpPr/>
          <p:nvPr/>
        </p:nvSpPr>
        <p:spPr>
          <a:xfrm>
            <a:off x="3589008" y="4096706"/>
            <a:ext cx="392661" cy="35772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68">
            <a:extLst>
              <a:ext uri="{FF2B5EF4-FFF2-40B4-BE49-F238E27FC236}">
                <a16:creationId xmlns:a16="http://schemas.microsoft.com/office/drawing/2014/main" id="{7C6AD91D-9B30-7142-A2AA-411818B17F53}"/>
              </a:ext>
            </a:extLst>
          </p:cNvPr>
          <p:cNvSpPr/>
          <p:nvPr/>
        </p:nvSpPr>
        <p:spPr>
          <a:xfrm>
            <a:off x="2878656" y="3642617"/>
            <a:ext cx="445477" cy="4872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平行四辺形 172">
            <a:extLst>
              <a:ext uri="{FF2B5EF4-FFF2-40B4-BE49-F238E27FC236}">
                <a16:creationId xmlns:a16="http://schemas.microsoft.com/office/drawing/2014/main" id="{445C9898-B20F-0C42-B243-7036F03684B7}"/>
              </a:ext>
            </a:extLst>
          </p:cNvPr>
          <p:cNvSpPr/>
          <p:nvPr/>
        </p:nvSpPr>
        <p:spPr>
          <a:xfrm rot="5400000" flipH="1">
            <a:off x="1572314" y="3382821"/>
            <a:ext cx="4341598" cy="1534681"/>
          </a:xfrm>
          <a:prstGeom prst="parallelogram">
            <a:avLst>
              <a:gd name="adj" fmla="val 906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円/楕円 159">
            <a:extLst>
              <a:ext uri="{FF2B5EF4-FFF2-40B4-BE49-F238E27FC236}">
                <a16:creationId xmlns:a16="http://schemas.microsoft.com/office/drawing/2014/main" id="{B14409E5-38E1-D04B-BA6F-26E306CF2695}"/>
              </a:ext>
            </a:extLst>
          </p:cNvPr>
          <p:cNvSpPr/>
          <p:nvPr/>
        </p:nvSpPr>
        <p:spPr>
          <a:xfrm rot="16200000">
            <a:off x="2141247" y="3754528"/>
            <a:ext cx="2585807" cy="660502"/>
          </a:xfrm>
          <a:custGeom>
            <a:avLst/>
            <a:gdLst>
              <a:gd name="connsiteX0" fmla="*/ 0 w 2500657"/>
              <a:gd name="connsiteY0" fmla="*/ 1292904 h 2585807"/>
              <a:gd name="connsiteX1" fmla="*/ 1250329 w 2500657"/>
              <a:gd name="connsiteY1" fmla="*/ 0 h 2585807"/>
              <a:gd name="connsiteX2" fmla="*/ 2500658 w 2500657"/>
              <a:gd name="connsiteY2" fmla="*/ 1292904 h 2585807"/>
              <a:gd name="connsiteX3" fmla="*/ 1250329 w 2500657"/>
              <a:gd name="connsiteY3" fmla="*/ 2585808 h 2585807"/>
              <a:gd name="connsiteX4" fmla="*/ 0 w 2500657"/>
              <a:gd name="connsiteY4" fmla="*/ 1292904 h 2585807"/>
              <a:gd name="connsiteX0" fmla="*/ 0 w 2500658"/>
              <a:gd name="connsiteY0" fmla="*/ 1292904 h 1454517"/>
              <a:gd name="connsiteX1" fmla="*/ 1250329 w 2500658"/>
              <a:gd name="connsiteY1" fmla="*/ 0 h 1454517"/>
              <a:gd name="connsiteX2" fmla="*/ 2500658 w 2500658"/>
              <a:gd name="connsiteY2" fmla="*/ 1292904 h 1454517"/>
              <a:gd name="connsiteX3" fmla="*/ 0 w 2500658"/>
              <a:gd name="connsiteY3" fmla="*/ 1292904 h 1454517"/>
              <a:gd name="connsiteX0" fmla="*/ 0 w 2500658"/>
              <a:gd name="connsiteY0" fmla="*/ 1292904 h 1292904"/>
              <a:gd name="connsiteX1" fmla="*/ 1250329 w 2500658"/>
              <a:gd name="connsiteY1" fmla="*/ 0 h 1292904"/>
              <a:gd name="connsiteX2" fmla="*/ 2500658 w 2500658"/>
              <a:gd name="connsiteY2" fmla="*/ 1292904 h 1292904"/>
              <a:gd name="connsiteX3" fmla="*/ 0 w 2500658"/>
              <a:gd name="connsiteY3" fmla="*/ 1292904 h 1292904"/>
              <a:gd name="connsiteX0" fmla="*/ 0 w 2500658"/>
              <a:gd name="connsiteY0" fmla="*/ 1292904 h 1471894"/>
              <a:gd name="connsiteX1" fmla="*/ 1250329 w 2500658"/>
              <a:gd name="connsiteY1" fmla="*/ 0 h 1471894"/>
              <a:gd name="connsiteX2" fmla="*/ 2500658 w 2500658"/>
              <a:gd name="connsiteY2" fmla="*/ 1292904 h 1471894"/>
              <a:gd name="connsiteX3" fmla="*/ 88429 w 2500658"/>
              <a:gd name="connsiteY3" fmla="*/ 1471894 h 1471894"/>
              <a:gd name="connsiteX0" fmla="*/ 0 w 2500658"/>
              <a:gd name="connsiteY0" fmla="*/ 1292904 h 1292904"/>
              <a:gd name="connsiteX1" fmla="*/ 1250329 w 2500658"/>
              <a:gd name="connsiteY1" fmla="*/ 0 h 1292904"/>
              <a:gd name="connsiteX2" fmla="*/ 2500658 w 2500658"/>
              <a:gd name="connsiteY2" fmla="*/ 1292904 h 1292904"/>
            </a:gdLst>
            <a:ahLst/>
            <a:cxnLst>
              <a:cxn ang="0">
                <a:pos x="connsiteX0" y="connsiteY0"/>
              </a:cxn>
              <a:cxn ang="0">
                <a:pos x="connsiteX1" y="connsiteY1"/>
              </a:cxn>
              <a:cxn ang="0">
                <a:pos x="connsiteX2" y="connsiteY2"/>
              </a:cxn>
            </a:cxnLst>
            <a:rect l="l" t="t" r="r" b="b"/>
            <a:pathLst>
              <a:path w="2500658" h="1292904">
                <a:moveTo>
                  <a:pt x="0" y="1292904"/>
                </a:moveTo>
                <a:cubicBezTo>
                  <a:pt x="0" y="578853"/>
                  <a:pt x="559791" y="0"/>
                  <a:pt x="1250329" y="0"/>
                </a:cubicBezTo>
                <a:cubicBezTo>
                  <a:pt x="1940867" y="0"/>
                  <a:pt x="2500658" y="578853"/>
                  <a:pt x="2500658" y="1292904"/>
                </a:cubicBezTo>
              </a:path>
            </a:pathLst>
          </a:cu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a:extLst>
              <a:ext uri="{FF2B5EF4-FFF2-40B4-BE49-F238E27FC236}">
                <a16:creationId xmlns:a16="http://schemas.microsoft.com/office/drawing/2014/main" id="{90DD0011-7091-0E4C-B124-FDD7802CB858}"/>
              </a:ext>
            </a:extLst>
          </p:cNvPr>
          <p:cNvSpPr/>
          <p:nvPr/>
        </p:nvSpPr>
        <p:spPr>
          <a:xfrm>
            <a:off x="7752265" y="3757535"/>
            <a:ext cx="2575570" cy="566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円/楕円 131">
            <a:extLst>
              <a:ext uri="{FF2B5EF4-FFF2-40B4-BE49-F238E27FC236}">
                <a16:creationId xmlns:a16="http://schemas.microsoft.com/office/drawing/2014/main" id="{A3251A02-BE01-FD48-931F-7C3BF5928DDA}"/>
              </a:ext>
            </a:extLst>
          </p:cNvPr>
          <p:cNvSpPr>
            <a:spLocks noChangeAspect="1"/>
          </p:cNvSpPr>
          <p:nvPr/>
        </p:nvSpPr>
        <p:spPr>
          <a:xfrm rot="5400000">
            <a:off x="3121722" y="3435768"/>
            <a:ext cx="2575570" cy="1287785"/>
          </a:xfrm>
          <a:custGeom>
            <a:avLst/>
            <a:gdLst>
              <a:gd name="connsiteX0" fmla="*/ 0 w 2575570"/>
              <a:gd name="connsiteY0" fmla="*/ 1287785 h 2575570"/>
              <a:gd name="connsiteX1" fmla="*/ 1287785 w 2575570"/>
              <a:gd name="connsiteY1" fmla="*/ 0 h 2575570"/>
              <a:gd name="connsiteX2" fmla="*/ 2575570 w 2575570"/>
              <a:gd name="connsiteY2" fmla="*/ 1287785 h 2575570"/>
              <a:gd name="connsiteX3" fmla="*/ 1287785 w 2575570"/>
              <a:gd name="connsiteY3" fmla="*/ 2575570 h 2575570"/>
              <a:gd name="connsiteX4" fmla="*/ 0 w 2575570"/>
              <a:gd name="connsiteY4" fmla="*/ 1287785 h 2575570"/>
              <a:gd name="connsiteX0" fmla="*/ 0 w 2575570"/>
              <a:gd name="connsiteY0" fmla="*/ 1287785 h 1448758"/>
              <a:gd name="connsiteX1" fmla="*/ 1287785 w 2575570"/>
              <a:gd name="connsiteY1" fmla="*/ 0 h 1448758"/>
              <a:gd name="connsiteX2" fmla="*/ 2575570 w 2575570"/>
              <a:gd name="connsiteY2" fmla="*/ 1287785 h 1448758"/>
              <a:gd name="connsiteX3" fmla="*/ 0 w 2575570"/>
              <a:gd name="connsiteY3" fmla="*/ 1287785 h 1448758"/>
              <a:gd name="connsiteX0" fmla="*/ 0 w 2575570"/>
              <a:gd name="connsiteY0" fmla="*/ 1287785 h 1287785"/>
              <a:gd name="connsiteX1" fmla="*/ 1287785 w 2575570"/>
              <a:gd name="connsiteY1" fmla="*/ 0 h 1287785"/>
              <a:gd name="connsiteX2" fmla="*/ 2575570 w 2575570"/>
              <a:gd name="connsiteY2" fmla="*/ 1287785 h 1287785"/>
              <a:gd name="connsiteX3" fmla="*/ 0 w 2575570"/>
              <a:gd name="connsiteY3" fmla="*/ 1287785 h 1287785"/>
            </a:gdLst>
            <a:ahLst/>
            <a:cxnLst>
              <a:cxn ang="0">
                <a:pos x="connsiteX0" y="connsiteY0"/>
              </a:cxn>
              <a:cxn ang="0">
                <a:pos x="connsiteX1" y="connsiteY1"/>
              </a:cxn>
              <a:cxn ang="0">
                <a:pos x="connsiteX2" y="connsiteY2"/>
              </a:cxn>
              <a:cxn ang="0">
                <a:pos x="connsiteX3" y="connsiteY3"/>
              </a:cxn>
            </a:cxnLst>
            <a:rect l="l" t="t" r="r" b="b"/>
            <a:pathLst>
              <a:path w="2575570" h="1287785">
                <a:moveTo>
                  <a:pt x="0" y="1287785"/>
                </a:moveTo>
                <a:cubicBezTo>
                  <a:pt x="0" y="576561"/>
                  <a:pt x="576561" y="0"/>
                  <a:pt x="1287785" y="0"/>
                </a:cubicBezTo>
                <a:cubicBezTo>
                  <a:pt x="1999009" y="0"/>
                  <a:pt x="2575570" y="576561"/>
                  <a:pt x="2575570" y="1287785"/>
                </a:cubicBezTo>
                <a:lnTo>
                  <a:pt x="0" y="1287785"/>
                </a:lnTo>
                <a:close/>
              </a:path>
            </a:pathLst>
          </a:cu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円/楕円 159">
            <a:extLst>
              <a:ext uri="{FF2B5EF4-FFF2-40B4-BE49-F238E27FC236}">
                <a16:creationId xmlns:a16="http://schemas.microsoft.com/office/drawing/2014/main" id="{D1B47CDC-8E33-7A4C-9B4F-D94B315012BE}"/>
              </a:ext>
            </a:extLst>
          </p:cNvPr>
          <p:cNvSpPr/>
          <p:nvPr/>
        </p:nvSpPr>
        <p:spPr>
          <a:xfrm rot="5400000">
            <a:off x="2801750" y="3732278"/>
            <a:ext cx="2585807" cy="660502"/>
          </a:xfrm>
          <a:custGeom>
            <a:avLst/>
            <a:gdLst>
              <a:gd name="connsiteX0" fmla="*/ 0 w 2500657"/>
              <a:gd name="connsiteY0" fmla="*/ 1292904 h 2585807"/>
              <a:gd name="connsiteX1" fmla="*/ 1250329 w 2500657"/>
              <a:gd name="connsiteY1" fmla="*/ 0 h 2585807"/>
              <a:gd name="connsiteX2" fmla="*/ 2500658 w 2500657"/>
              <a:gd name="connsiteY2" fmla="*/ 1292904 h 2585807"/>
              <a:gd name="connsiteX3" fmla="*/ 1250329 w 2500657"/>
              <a:gd name="connsiteY3" fmla="*/ 2585808 h 2585807"/>
              <a:gd name="connsiteX4" fmla="*/ 0 w 2500657"/>
              <a:gd name="connsiteY4" fmla="*/ 1292904 h 2585807"/>
              <a:gd name="connsiteX0" fmla="*/ 0 w 2500658"/>
              <a:gd name="connsiteY0" fmla="*/ 1292904 h 1454517"/>
              <a:gd name="connsiteX1" fmla="*/ 1250329 w 2500658"/>
              <a:gd name="connsiteY1" fmla="*/ 0 h 1454517"/>
              <a:gd name="connsiteX2" fmla="*/ 2500658 w 2500658"/>
              <a:gd name="connsiteY2" fmla="*/ 1292904 h 1454517"/>
              <a:gd name="connsiteX3" fmla="*/ 0 w 2500658"/>
              <a:gd name="connsiteY3" fmla="*/ 1292904 h 1454517"/>
              <a:gd name="connsiteX0" fmla="*/ 0 w 2500658"/>
              <a:gd name="connsiteY0" fmla="*/ 1292904 h 1292904"/>
              <a:gd name="connsiteX1" fmla="*/ 1250329 w 2500658"/>
              <a:gd name="connsiteY1" fmla="*/ 0 h 1292904"/>
              <a:gd name="connsiteX2" fmla="*/ 2500658 w 2500658"/>
              <a:gd name="connsiteY2" fmla="*/ 1292904 h 1292904"/>
              <a:gd name="connsiteX3" fmla="*/ 0 w 2500658"/>
              <a:gd name="connsiteY3" fmla="*/ 1292904 h 1292904"/>
              <a:gd name="connsiteX0" fmla="*/ 0 w 2500658"/>
              <a:gd name="connsiteY0" fmla="*/ 1292904 h 1471894"/>
              <a:gd name="connsiteX1" fmla="*/ 1250329 w 2500658"/>
              <a:gd name="connsiteY1" fmla="*/ 0 h 1471894"/>
              <a:gd name="connsiteX2" fmla="*/ 2500658 w 2500658"/>
              <a:gd name="connsiteY2" fmla="*/ 1292904 h 1471894"/>
              <a:gd name="connsiteX3" fmla="*/ 88429 w 2500658"/>
              <a:gd name="connsiteY3" fmla="*/ 1471894 h 1471894"/>
              <a:gd name="connsiteX0" fmla="*/ 0 w 2500658"/>
              <a:gd name="connsiteY0" fmla="*/ 1292904 h 1292904"/>
              <a:gd name="connsiteX1" fmla="*/ 1250329 w 2500658"/>
              <a:gd name="connsiteY1" fmla="*/ 0 h 1292904"/>
              <a:gd name="connsiteX2" fmla="*/ 2500658 w 2500658"/>
              <a:gd name="connsiteY2" fmla="*/ 1292904 h 1292904"/>
            </a:gdLst>
            <a:ahLst/>
            <a:cxnLst>
              <a:cxn ang="0">
                <a:pos x="connsiteX0" y="connsiteY0"/>
              </a:cxn>
              <a:cxn ang="0">
                <a:pos x="connsiteX1" y="connsiteY1"/>
              </a:cxn>
              <a:cxn ang="0">
                <a:pos x="connsiteX2" y="connsiteY2"/>
              </a:cxn>
            </a:cxnLst>
            <a:rect l="l" t="t" r="r" b="b"/>
            <a:pathLst>
              <a:path w="2500658" h="1292904">
                <a:moveTo>
                  <a:pt x="0" y="1292904"/>
                </a:moveTo>
                <a:cubicBezTo>
                  <a:pt x="0" y="578853"/>
                  <a:pt x="559791" y="0"/>
                  <a:pt x="1250329" y="0"/>
                </a:cubicBezTo>
                <a:cubicBezTo>
                  <a:pt x="1940867" y="0"/>
                  <a:pt x="2500658" y="578853"/>
                  <a:pt x="2500658" y="1292904"/>
                </a:cubicBezTo>
              </a:path>
            </a:pathLst>
          </a:custGeom>
          <a:solidFill>
            <a:schemeClr val="bg1"/>
          </a:solid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円/楕円 161">
            <a:extLst>
              <a:ext uri="{FF2B5EF4-FFF2-40B4-BE49-F238E27FC236}">
                <a16:creationId xmlns:a16="http://schemas.microsoft.com/office/drawing/2014/main" id="{428B5B69-0BF4-0148-913E-1230E908C718}"/>
              </a:ext>
            </a:extLst>
          </p:cNvPr>
          <p:cNvSpPr/>
          <p:nvPr/>
        </p:nvSpPr>
        <p:spPr>
          <a:xfrm rot="5400000">
            <a:off x="2461780" y="3787108"/>
            <a:ext cx="2575570" cy="605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42F0E6AE-1CF6-5144-880D-7B3FB0675421}"/>
              </a:ext>
            </a:extLst>
          </p:cNvPr>
          <p:cNvCxnSpPr>
            <a:cxnSpLocks/>
          </p:cNvCxnSpPr>
          <p:nvPr/>
        </p:nvCxnSpPr>
        <p:spPr>
          <a:xfrm>
            <a:off x="4491798" y="3023526"/>
            <a:ext cx="0" cy="1891696"/>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BB666580-EAC1-724B-A04C-4B8D3A992C89}"/>
              </a:ext>
            </a:extLst>
          </p:cNvPr>
          <p:cNvCxnSpPr>
            <a:cxnSpLocks/>
          </p:cNvCxnSpPr>
          <p:nvPr/>
        </p:nvCxnSpPr>
        <p:spPr>
          <a:xfrm flipH="1">
            <a:off x="4052070" y="4915222"/>
            <a:ext cx="439728" cy="412343"/>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4CAD0DB-5911-5541-B378-477553013E44}"/>
              </a:ext>
            </a:extLst>
          </p:cNvPr>
          <p:cNvCxnSpPr>
            <a:cxnSpLocks/>
          </p:cNvCxnSpPr>
          <p:nvPr/>
        </p:nvCxnSpPr>
        <p:spPr>
          <a:xfrm flipH="1">
            <a:off x="8117551" y="3252031"/>
            <a:ext cx="1996527"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9A2F4AA7-4D02-984E-BF21-094402BA7CDA}"/>
              </a:ext>
            </a:extLst>
          </p:cNvPr>
          <p:cNvCxnSpPr>
            <a:cxnSpLocks/>
          </p:cNvCxnSpPr>
          <p:nvPr/>
        </p:nvCxnSpPr>
        <p:spPr>
          <a:xfrm flipV="1">
            <a:off x="7746974" y="3252031"/>
            <a:ext cx="447456" cy="55149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87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325563"/>
          </a:xfrm>
          <a:gradFill>
            <a:gsLst>
              <a:gs pos="0">
                <a:srgbClr val="0070C0"/>
              </a:gs>
              <a:gs pos="100000">
                <a:prstClr val="white"/>
              </a:gs>
            </a:gsLst>
          </a:gradFill>
        </p:spPr>
        <p:txBody>
          <a:bodyPr>
            <a:normAutofit/>
          </a:bodyPr>
          <a:lstStyle/>
          <a:p>
            <a:r>
              <a:rPr kumimoji="1" lang="ja-JP" altLang="en-US" sz="5400"/>
              <a:t>シミュレーション結果</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25</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762131"/>
            <a:ext cx="10515600" cy="4629152"/>
          </a:xfrm>
        </p:spPr>
        <p:txBody>
          <a:bodyPr/>
          <a:lstStyle/>
          <a:p>
            <a:pPr marL="0" indent="0">
              <a:buNone/>
            </a:pPr>
            <a:endParaRPr lang="en-US" altLang="ja-JP" dirty="0"/>
          </a:p>
          <a:p>
            <a:pPr marL="457200" lvl="1" indent="0">
              <a:buNone/>
            </a:pPr>
            <a:endParaRPr lang="en-US" altLang="ja-JP" dirty="0"/>
          </a:p>
        </p:txBody>
      </p:sp>
      <p:sp>
        <p:nvSpPr>
          <p:cNvPr id="11" name="正方形/長方形 10">
            <a:extLst>
              <a:ext uri="{FF2B5EF4-FFF2-40B4-BE49-F238E27FC236}">
                <a16:creationId xmlns:a16="http://schemas.microsoft.com/office/drawing/2014/main" id="{5F3D8B0D-D561-044D-AE5C-C120C52BCED8}"/>
              </a:ext>
            </a:extLst>
          </p:cNvPr>
          <p:cNvSpPr/>
          <p:nvPr/>
        </p:nvSpPr>
        <p:spPr>
          <a:xfrm flipV="1">
            <a:off x="11271737" y="1743394"/>
            <a:ext cx="57150" cy="4668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01086EA8-F3CE-C04F-88EF-40B926080AC4}"/>
              </a:ext>
            </a:extLst>
          </p:cNvPr>
          <p:cNvGrpSpPr/>
          <p:nvPr/>
        </p:nvGrpSpPr>
        <p:grpSpPr>
          <a:xfrm>
            <a:off x="8112132" y="2232995"/>
            <a:ext cx="1784144" cy="1728481"/>
            <a:chOff x="9006265" y="2091313"/>
            <a:chExt cx="1784144" cy="1728481"/>
          </a:xfrm>
          <a:solidFill>
            <a:srgbClr val="00B0F0"/>
          </a:solidFill>
        </p:grpSpPr>
        <p:sp>
          <p:nvSpPr>
            <p:cNvPr id="14" name="円/楕円 13">
              <a:extLst>
                <a:ext uri="{FF2B5EF4-FFF2-40B4-BE49-F238E27FC236}">
                  <a16:creationId xmlns:a16="http://schemas.microsoft.com/office/drawing/2014/main" id="{FD0A5CB3-A7E0-9141-9CD4-612DCE56AF4E}"/>
                </a:ext>
              </a:extLst>
            </p:cNvPr>
            <p:cNvSpPr/>
            <p:nvPr/>
          </p:nvSpPr>
          <p:spPr>
            <a:xfrm>
              <a:off x="9006265" y="2091313"/>
              <a:ext cx="1784144" cy="1728481"/>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a:extLst>
                <a:ext uri="{FF2B5EF4-FFF2-40B4-BE49-F238E27FC236}">
                  <a16:creationId xmlns:a16="http://schemas.microsoft.com/office/drawing/2014/main" id="{E83154CC-F587-D04F-B430-2887E8A67CCD}"/>
                </a:ext>
              </a:extLst>
            </p:cNvPr>
            <p:cNvSpPr/>
            <p:nvPr/>
          </p:nvSpPr>
          <p:spPr>
            <a:xfrm>
              <a:off x="9231946" y="2882985"/>
              <a:ext cx="467832" cy="204453"/>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a:extLst>
                <a:ext uri="{FF2B5EF4-FFF2-40B4-BE49-F238E27FC236}">
                  <a16:creationId xmlns:a16="http://schemas.microsoft.com/office/drawing/2014/main" id="{6033765A-5B61-5F41-9119-CD07FBE2EDF1}"/>
                </a:ext>
              </a:extLst>
            </p:cNvPr>
            <p:cNvSpPr/>
            <p:nvPr/>
          </p:nvSpPr>
          <p:spPr>
            <a:xfrm rot="10800000">
              <a:off x="10099010" y="2896191"/>
              <a:ext cx="467832" cy="196573"/>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a:extLst>
                <a:ext uri="{FF2B5EF4-FFF2-40B4-BE49-F238E27FC236}">
                  <a16:creationId xmlns:a16="http://schemas.microsoft.com/office/drawing/2014/main" id="{4B450262-ED9B-D04D-A419-94BC3000FD41}"/>
                </a:ext>
              </a:extLst>
            </p:cNvPr>
            <p:cNvSpPr/>
            <p:nvPr/>
          </p:nvSpPr>
          <p:spPr>
            <a:xfrm rot="16200000">
              <a:off x="9635012" y="2407044"/>
              <a:ext cx="481528" cy="407799"/>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a:extLst>
                <a:ext uri="{FF2B5EF4-FFF2-40B4-BE49-F238E27FC236}">
                  <a16:creationId xmlns:a16="http://schemas.microsoft.com/office/drawing/2014/main" id="{B6798D80-6F09-FA4E-9651-ABF4C4971792}"/>
                </a:ext>
              </a:extLst>
            </p:cNvPr>
            <p:cNvSpPr/>
            <p:nvPr/>
          </p:nvSpPr>
          <p:spPr>
            <a:xfrm rot="5400000">
              <a:off x="9659675" y="3065647"/>
              <a:ext cx="467832" cy="459174"/>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0F005871-EE4A-0142-AE37-7B340C81C308}"/>
                </a:ext>
              </a:extLst>
            </p:cNvPr>
            <p:cNvSpPr/>
            <p:nvPr/>
          </p:nvSpPr>
          <p:spPr>
            <a:xfrm rot="3269797">
              <a:off x="10420040" y="2604769"/>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a:extLst>
                <a:ext uri="{FF2B5EF4-FFF2-40B4-BE49-F238E27FC236}">
                  <a16:creationId xmlns:a16="http://schemas.microsoft.com/office/drawing/2014/main" id="{77E86E82-F30E-A04D-9F39-FA467540178D}"/>
                </a:ext>
              </a:extLst>
            </p:cNvPr>
            <p:cNvSpPr/>
            <p:nvPr/>
          </p:nvSpPr>
          <p:spPr>
            <a:xfrm rot="18173074">
              <a:off x="10411757" y="3169835"/>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17A36727-CA04-9241-83B0-AC2AD62E5338}"/>
                </a:ext>
              </a:extLst>
            </p:cNvPr>
            <p:cNvSpPr/>
            <p:nvPr/>
          </p:nvSpPr>
          <p:spPr>
            <a:xfrm rot="7207879">
              <a:off x="9071267" y="2574145"/>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3D8DB364-7B65-0E42-9D9F-31A9A4629F0B}"/>
                </a:ext>
              </a:extLst>
            </p:cNvPr>
            <p:cNvSpPr/>
            <p:nvPr/>
          </p:nvSpPr>
          <p:spPr>
            <a:xfrm rot="13768376">
              <a:off x="9085240" y="3176513"/>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BE165936-951F-704A-924F-0A802EC62284}"/>
              </a:ext>
            </a:extLst>
          </p:cNvPr>
          <p:cNvGrpSpPr/>
          <p:nvPr/>
        </p:nvGrpSpPr>
        <p:grpSpPr>
          <a:xfrm>
            <a:off x="10046732" y="2238954"/>
            <a:ext cx="1784144" cy="1728481"/>
            <a:chOff x="9006265" y="2091313"/>
            <a:chExt cx="1784144" cy="1728481"/>
          </a:xfrm>
          <a:solidFill>
            <a:srgbClr val="00B0F0"/>
          </a:solidFill>
        </p:grpSpPr>
        <p:sp>
          <p:nvSpPr>
            <p:cNvPr id="24" name="円/楕円 23">
              <a:extLst>
                <a:ext uri="{FF2B5EF4-FFF2-40B4-BE49-F238E27FC236}">
                  <a16:creationId xmlns:a16="http://schemas.microsoft.com/office/drawing/2014/main" id="{1B3A9FAF-8864-FB40-A036-E4F1BB1B2C74}"/>
                </a:ext>
              </a:extLst>
            </p:cNvPr>
            <p:cNvSpPr/>
            <p:nvPr/>
          </p:nvSpPr>
          <p:spPr>
            <a:xfrm>
              <a:off x="9006265" y="2091313"/>
              <a:ext cx="1784144" cy="1728481"/>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a:extLst>
                <a:ext uri="{FF2B5EF4-FFF2-40B4-BE49-F238E27FC236}">
                  <a16:creationId xmlns:a16="http://schemas.microsoft.com/office/drawing/2014/main" id="{727887DD-AA91-564A-A746-6228CC7B6AF3}"/>
                </a:ext>
              </a:extLst>
            </p:cNvPr>
            <p:cNvSpPr/>
            <p:nvPr/>
          </p:nvSpPr>
          <p:spPr>
            <a:xfrm>
              <a:off x="9160282" y="2800616"/>
              <a:ext cx="535586" cy="338802"/>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a:extLst>
                <a:ext uri="{FF2B5EF4-FFF2-40B4-BE49-F238E27FC236}">
                  <a16:creationId xmlns:a16="http://schemas.microsoft.com/office/drawing/2014/main" id="{5F42F8C4-2E57-A146-92D7-36DE889EC49C}"/>
                </a:ext>
              </a:extLst>
            </p:cNvPr>
            <p:cNvSpPr/>
            <p:nvPr/>
          </p:nvSpPr>
          <p:spPr>
            <a:xfrm rot="10800000">
              <a:off x="10104469" y="2804958"/>
              <a:ext cx="516005" cy="330117"/>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a:extLst>
                <a:ext uri="{FF2B5EF4-FFF2-40B4-BE49-F238E27FC236}">
                  <a16:creationId xmlns:a16="http://schemas.microsoft.com/office/drawing/2014/main" id="{7E6FCFEF-2DCC-3946-8A27-0CEB864EB82F}"/>
                </a:ext>
              </a:extLst>
            </p:cNvPr>
            <p:cNvSpPr/>
            <p:nvPr/>
          </p:nvSpPr>
          <p:spPr>
            <a:xfrm rot="16200000">
              <a:off x="9659582" y="2406953"/>
              <a:ext cx="457748" cy="293439"/>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a:extLst>
                <a:ext uri="{FF2B5EF4-FFF2-40B4-BE49-F238E27FC236}">
                  <a16:creationId xmlns:a16="http://schemas.microsoft.com/office/drawing/2014/main" id="{845099EB-9B74-204A-8886-349FB4995557}"/>
                </a:ext>
              </a:extLst>
            </p:cNvPr>
            <p:cNvSpPr/>
            <p:nvPr/>
          </p:nvSpPr>
          <p:spPr>
            <a:xfrm rot="5400000">
              <a:off x="9660559" y="3177572"/>
              <a:ext cx="467831" cy="347387"/>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矢印 28">
              <a:extLst>
                <a:ext uri="{FF2B5EF4-FFF2-40B4-BE49-F238E27FC236}">
                  <a16:creationId xmlns:a16="http://schemas.microsoft.com/office/drawing/2014/main" id="{1978D4DC-0007-E541-B1B3-C97287662CAA}"/>
                </a:ext>
              </a:extLst>
            </p:cNvPr>
            <p:cNvSpPr/>
            <p:nvPr/>
          </p:nvSpPr>
          <p:spPr>
            <a:xfrm rot="2252024">
              <a:off x="10199785" y="2300745"/>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a:extLst>
                <a:ext uri="{FF2B5EF4-FFF2-40B4-BE49-F238E27FC236}">
                  <a16:creationId xmlns:a16="http://schemas.microsoft.com/office/drawing/2014/main" id="{699352A4-F9B5-4C45-A94D-0EE6BBE6D658}"/>
                </a:ext>
              </a:extLst>
            </p:cNvPr>
            <p:cNvSpPr/>
            <p:nvPr/>
          </p:nvSpPr>
          <p:spPr>
            <a:xfrm rot="19579407">
              <a:off x="10200190" y="3395135"/>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a:extLst>
                <a:ext uri="{FF2B5EF4-FFF2-40B4-BE49-F238E27FC236}">
                  <a16:creationId xmlns:a16="http://schemas.microsoft.com/office/drawing/2014/main" id="{C5561B2D-0760-E440-81BF-5EA3599422EB}"/>
                </a:ext>
              </a:extLst>
            </p:cNvPr>
            <p:cNvSpPr/>
            <p:nvPr/>
          </p:nvSpPr>
          <p:spPr>
            <a:xfrm rot="8234005">
              <a:off x="9267035" y="2303280"/>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a:extLst>
                <a:ext uri="{FF2B5EF4-FFF2-40B4-BE49-F238E27FC236}">
                  <a16:creationId xmlns:a16="http://schemas.microsoft.com/office/drawing/2014/main" id="{37AA9782-C6CE-3D43-8B3C-E2BA80A766D6}"/>
                </a:ext>
              </a:extLst>
            </p:cNvPr>
            <p:cNvSpPr/>
            <p:nvPr/>
          </p:nvSpPr>
          <p:spPr>
            <a:xfrm rot="13417630">
              <a:off x="9249678" y="3395136"/>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D6EC1BC5-BFE5-D046-9CAB-162959C6B76B}"/>
              </a:ext>
            </a:extLst>
          </p:cNvPr>
          <p:cNvGrpSpPr/>
          <p:nvPr/>
        </p:nvGrpSpPr>
        <p:grpSpPr>
          <a:xfrm>
            <a:off x="6122569" y="2271921"/>
            <a:ext cx="1784144" cy="1728481"/>
            <a:chOff x="9006265" y="2091313"/>
            <a:chExt cx="1784144" cy="1728481"/>
          </a:xfrm>
          <a:solidFill>
            <a:srgbClr val="00B0F0"/>
          </a:solidFill>
        </p:grpSpPr>
        <p:sp>
          <p:nvSpPr>
            <p:cNvPr id="34" name="円/楕円 33">
              <a:extLst>
                <a:ext uri="{FF2B5EF4-FFF2-40B4-BE49-F238E27FC236}">
                  <a16:creationId xmlns:a16="http://schemas.microsoft.com/office/drawing/2014/main" id="{3D444511-7607-5A46-BA89-A53D83CA1604}"/>
                </a:ext>
              </a:extLst>
            </p:cNvPr>
            <p:cNvSpPr/>
            <p:nvPr/>
          </p:nvSpPr>
          <p:spPr>
            <a:xfrm>
              <a:off x="9006265" y="2091313"/>
              <a:ext cx="1784144" cy="1728481"/>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a:extLst>
                <a:ext uri="{FF2B5EF4-FFF2-40B4-BE49-F238E27FC236}">
                  <a16:creationId xmlns:a16="http://schemas.microsoft.com/office/drawing/2014/main" id="{13ADE030-8B29-B047-BFCA-9FC5AB084534}"/>
                </a:ext>
              </a:extLst>
            </p:cNvPr>
            <p:cNvSpPr/>
            <p:nvPr/>
          </p:nvSpPr>
          <p:spPr>
            <a:xfrm rot="10800000">
              <a:off x="9082331" y="2735239"/>
              <a:ext cx="467832" cy="440627"/>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a:extLst>
                <a:ext uri="{FF2B5EF4-FFF2-40B4-BE49-F238E27FC236}">
                  <a16:creationId xmlns:a16="http://schemas.microsoft.com/office/drawing/2014/main" id="{DF0DB016-DD9B-744B-9D1B-1467B1403099}"/>
                </a:ext>
              </a:extLst>
            </p:cNvPr>
            <p:cNvSpPr/>
            <p:nvPr/>
          </p:nvSpPr>
          <p:spPr>
            <a:xfrm>
              <a:off x="10271297" y="2735239"/>
              <a:ext cx="467832" cy="440627"/>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a:extLst>
                <a:ext uri="{FF2B5EF4-FFF2-40B4-BE49-F238E27FC236}">
                  <a16:creationId xmlns:a16="http://schemas.microsoft.com/office/drawing/2014/main" id="{4E41EBB8-0B3D-334A-A758-0AFA948990A4}"/>
                </a:ext>
              </a:extLst>
            </p:cNvPr>
            <p:cNvSpPr/>
            <p:nvPr/>
          </p:nvSpPr>
          <p:spPr>
            <a:xfrm rot="16200000">
              <a:off x="9634458" y="2492527"/>
              <a:ext cx="486352" cy="282710"/>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a:extLst>
                <a:ext uri="{FF2B5EF4-FFF2-40B4-BE49-F238E27FC236}">
                  <a16:creationId xmlns:a16="http://schemas.microsoft.com/office/drawing/2014/main" id="{2771C7AA-30C3-4F4A-9ED1-3BEA3472AE09}"/>
                </a:ext>
              </a:extLst>
            </p:cNvPr>
            <p:cNvSpPr/>
            <p:nvPr/>
          </p:nvSpPr>
          <p:spPr>
            <a:xfrm rot="13819706">
              <a:off x="10293940" y="2409369"/>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a:extLst>
                <a:ext uri="{FF2B5EF4-FFF2-40B4-BE49-F238E27FC236}">
                  <a16:creationId xmlns:a16="http://schemas.microsoft.com/office/drawing/2014/main" id="{C9298699-49E9-204D-B78E-C749A8352B59}"/>
                </a:ext>
              </a:extLst>
            </p:cNvPr>
            <p:cNvSpPr/>
            <p:nvPr/>
          </p:nvSpPr>
          <p:spPr>
            <a:xfrm rot="7932298">
              <a:off x="10306317" y="3300888"/>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a:extLst>
                <a:ext uri="{FF2B5EF4-FFF2-40B4-BE49-F238E27FC236}">
                  <a16:creationId xmlns:a16="http://schemas.microsoft.com/office/drawing/2014/main" id="{6850BB85-BF44-644D-8316-146D38597E18}"/>
                </a:ext>
              </a:extLst>
            </p:cNvPr>
            <p:cNvSpPr/>
            <p:nvPr/>
          </p:nvSpPr>
          <p:spPr>
            <a:xfrm rot="18897720">
              <a:off x="9193513" y="2412481"/>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a:extLst>
                <a:ext uri="{FF2B5EF4-FFF2-40B4-BE49-F238E27FC236}">
                  <a16:creationId xmlns:a16="http://schemas.microsoft.com/office/drawing/2014/main" id="{A2162661-5812-3948-8E79-989B07E849AB}"/>
                </a:ext>
              </a:extLst>
            </p:cNvPr>
            <p:cNvSpPr/>
            <p:nvPr/>
          </p:nvSpPr>
          <p:spPr>
            <a:xfrm rot="3218331">
              <a:off x="9188704" y="3311339"/>
              <a:ext cx="311997" cy="208605"/>
            </a:xfrm>
            <a:prstGeom prst="rightArrow">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3" name="直線矢印コネクタ 42">
            <a:extLst>
              <a:ext uri="{FF2B5EF4-FFF2-40B4-BE49-F238E27FC236}">
                <a16:creationId xmlns:a16="http://schemas.microsoft.com/office/drawing/2014/main" id="{31CD7ADE-864C-ED41-A7BC-786198A45662}"/>
              </a:ext>
            </a:extLst>
          </p:cNvPr>
          <p:cNvCxnSpPr/>
          <p:nvPr/>
        </p:nvCxnSpPr>
        <p:spPr>
          <a:xfrm>
            <a:off x="6122569" y="4159844"/>
            <a:ext cx="58182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2359309-55DB-D942-BA41-5DB4ABA8A713}"/>
              </a:ext>
            </a:extLst>
          </p:cNvPr>
          <p:cNvSpPr txBox="1"/>
          <p:nvPr/>
        </p:nvSpPr>
        <p:spPr>
          <a:xfrm>
            <a:off x="5910420" y="1875177"/>
            <a:ext cx="1582720" cy="369332"/>
          </a:xfrm>
          <a:prstGeom prst="rect">
            <a:avLst/>
          </a:prstGeom>
          <a:noFill/>
        </p:spPr>
        <p:txBody>
          <a:bodyPr wrap="square" rtlCol="0">
            <a:spAutoFit/>
          </a:bodyPr>
          <a:lstStyle/>
          <a:p>
            <a:r>
              <a:rPr lang="ja-JP" altLang="en-US" dirty="0">
                <a:solidFill>
                  <a:srgbClr val="00B0F0"/>
                </a:solidFill>
              </a:rPr>
              <a:t>子午</a:t>
            </a:r>
            <a:r>
              <a:rPr kumimoji="1" lang="ja-JP" altLang="en-US" dirty="0">
                <a:solidFill>
                  <a:srgbClr val="00B0F0"/>
                </a:solidFill>
              </a:rPr>
              <a:t>断面</a:t>
            </a:r>
          </a:p>
        </p:txBody>
      </p:sp>
      <p:sp>
        <p:nvSpPr>
          <p:cNvPr id="50" name="右矢印 49">
            <a:extLst>
              <a:ext uri="{FF2B5EF4-FFF2-40B4-BE49-F238E27FC236}">
                <a16:creationId xmlns:a16="http://schemas.microsoft.com/office/drawing/2014/main" id="{1772271D-9794-3A45-BCB7-C93A4EFC42D4}"/>
              </a:ext>
            </a:extLst>
          </p:cNvPr>
          <p:cNvSpPr/>
          <p:nvPr/>
        </p:nvSpPr>
        <p:spPr>
          <a:xfrm rot="5400000">
            <a:off x="6761300" y="3304821"/>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eps_eMar03c.equat.vel">
            <a:hlinkClick r:id="" action="ppaction://media"/>
            <a:extLst>
              <a:ext uri="{FF2B5EF4-FFF2-40B4-BE49-F238E27FC236}">
                <a16:creationId xmlns:a16="http://schemas.microsoft.com/office/drawing/2014/main" id="{0AA72CD1-E8C6-CF43-831F-9E7F36E698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312" y="1177182"/>
            <a:ext cx="5646439" cy="5646439"/>
          </a:xfrm>
          <a:prstGeom prst="rect">
            <a:avLst/>
          </a:prstGeom>
        </p:spPr>
      </p:pic>
      <p:sp>
        <p:nvSpPr>
          <p:cNvPr id="46" name="テキスト ボックス 45">
            <a:extLst>
              <a:ext uri="{FF2B5EF4-FFF2-40B4-BE49-F238E27FC236}">
                <a16:creationId xmlns:a16="http://schemas.microsoft.com/office/drawing/2014/main" id="{C3C37B6E-442A-864E-9C59-660AE95BF32F}"/>
              </a:ext>
            </a:extLst>
          </p:cNvPr>
          <p:cNvSpPr txBox="1"/>
          <p:nvPr/>
        </p:nvSpPr>
        <p:spPr>
          <a:xfrm>
            <a:off x="5638506" y="6020163"/>
            <a:ext cx="1214077" cy="369332"/>
          </a:xfrm>
          <a:prstGeom prst="rect">
            <a:avLst/>
          </a:prstGeom>
          <a:noFill/>
        </p:spPr>
        <p:txBody>
          <a:bodyPr wrap="square" rtlCol="0">
            <a:spAutoFit/>
          </a:bodyPr>
          <a:lstStyle/>
          <a:p>
            <a:r>
              <a:rPr kumimoji="1" lang="ja-JP" altLang="en-US" dirty="0">
                <a:solidFill>
                  <a:srgbClr val="FF0000"/>
                </a:solidFill>
              </a:rPr>
              <a:t>赤道断面</a:t>
            </a:r>
          </a:p>
        </p:txBody>
      </p:sp>
      <p:sp>
        <p:nvSpPr>
          <p:cNvPr id="52" name="テキスト ボックス 51">
            <a:extLst>
              <a:ext uri="{FF2B5EF4-FFF2-40B4-BE49-F238E27FC236}">
                <a16:creationId xmlns:a16="http://schemas.microsoft.com/office/drawing/2014/main" id="{43B51B9F-1FC9-EF40-9AAD-125F037D3DDF}"/>
              </a:ext>
            </a:extLst>
          </p:cNvPr>
          <p:cNvSpPr txBox="1"/>
          <p:nvPr/>
        </p:nvSpPr>
        <p:spPr>
          <a:xfrm>
            <a:off x="11559219" y="4173547"/>
            <a:ext cx="988614" cy="369332"/>
          </a:xfrm>
          <a:prstGeom prst="rect">
            <a:avLst/>
          </a:prstGeom>
          <a:noFill/>
        </p:spPr>
        <p:txBody>
          <a:bodyPr wrap="square" rtlCol="0">
            <a:spAutoFit/>
          </a:bodyPr>
          <a:lstStyle/>
          <a:p>
            <a:r>
              <a:rPr kumimoji="1" lang="ja-JP" altLang="en-US" b="1" dirty="0"/>
              <a:t>時間</a:t>
            </a:r>
          </a:p>
        </p:txBody>
      </p:sp>
      <p:sp>
        <p:nvSpPr>
          <p:cNvPr id="53" name="テキスト ボックス 52">
            <a:extLst>
              <a:ext uri="{FF2B5EF4-FFF2-40B4-BE49-F238E27FC236}">
                <a16:creationId xmlns:a16="http://schemas.microsoft.com/office/drawing/2014/main" id="{F8B8A447-3C20-A042-A711-E26AC0FD39C6}"/>
              </a:ext>
            </a:extLst>
          </p:cNvPr>
          <p:cNvSpPr txBox="1"/>
          <p:nvPr/>
        </p:nvSpPr>
        <p:spPr>
          <a:xfrm>
            <a:off x="521098" y="1074080"/>
            <a:ext cx="2220480" cy="369332"/>
          </a:xfrm>
          <a:prstGeom prst="rect">
            <a:avLst/>
          </a:prstGeom>
          <a:noFill/>
        </p:spPr>
        <p:txBody>
          <a:bodyPr wrap="none" rtlCol="0">
            <a:spAutoFit/>
          </a:bodyPr>
          <a:lstStyle/>
          <a:p>
            <a:r>
              <a:rPr lang="ja-JP" altLang="en-US"/>
              <a:t>赤道断面上の速度場</a:t>
            </a:r>
            <a:endParaRPr kumimoji="1" lang="ja-JP" altLang="en-US"/>
          </a:p>
        </p:txBody>
      </p:sp>
      <p:sp>
        <p:nvSpPr>
          <p:cNvPr id="54" name="円/楕円 53">
            <a:extLst>
              <a:ext uri="{FF2B5EF4-FFF2-40B4-BE49-F238E27FC236}">
                <a16:creationId xmlns:a16="http://schemas.microsoft.com/office/drawing/2014/main" id="{D30956B6-02E2-2047-965E-8CFF2245C3FF}"/>
              </a:ext>
            </a:extLst>
          </p:cNvPr>
          <p:cNvSpPr/>
          <p:nvPr/>
        </p:nvSpPr>
        <p:spPr>
          <a:xfrm>
            <a:off x="8112728" y="4323391"/>
            <a:ext cx="1784144" cy="1728481"/>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a:extLst>
              <a:ext uri="{FF2B5EF4-FFF2-40B4-BE49-F238E27FC236}">
                <a16:creationId xmlns:a16="http://schemas.microsoft.com/office/drawing/2014/main" id="{347D4817-2842-E847-8A97-C3A36FC4D49C}"/>
              </a:ext>
            </a:extLst>
          </p:cNvPr>
          <p:cNvSpPr/>
          <p:nvPr/>
        </p:nvSpPr>
        <p:spPr>
          <a:xfrm>
            <a:off x="10047328" y="4329350"/>
            <a:ext cx="1784144" cy="1728481"/>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a:extLst>
              <a:ext uri="{FF2B5EF4-FFF2-40B4-BE49-F238E27FC236}">
                <a16:creationId xmlns:a16="http://schemas.microsoft.com/office/drawing/2014/main" id="{10D70BCD-3523-C947-9546-3BDCBDB0E5C1}"/>
              </a:ext>
            </a:extLst>
          </p:cNvPr>
          <p:cNvSpPr/>
          <p:nvPr/>
        </p:nvSpPr>
        <p:spPr>
          <a:xfrm>
            <a:off x="6123165" y="4362317"/>
            <a:ext cx="1784144" cy="1728481"/>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右矢印 76">
            <a:extLst>
              <a:ext uri="{FF2B5EF4-FFF2-40B4-BE49-F238E27FC236}">
                <a16:creationId xmlns:a16="http://schemas.microsoft.com/office/drawing/2014/main" id="{7DC6E159-C2A7-D047-85B9-B3C325CA0DD1}"/>
              </a:ext>
            </a:extLst>
          </p:cNvPr>
          <p:cNvSpPr/>
          <p:nvPr/>
        </p:nvSpPr>
        <p:spPr>
          <a:xfrm rot="18015823">
            <a:off x="7029883" y="4588341"/>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a:extLst>
              <a:ext uri="{FF2B5EF4-FFF2-40B4-BE49-F238E27FC236}">
                <a16:creationId xmlns:a16="http://schemas.microsoft.com/office/drawing/2014/main" id="{D62B2AD6-3C55-8E4B-877E-60128CA315D6}"/>
              </a:ext>
            </a:extLst>
          </p:cNvPr>
          <p:cNvSpPr/>
          <p:nvPr/>
        </p:nvSpPr>
        <p:spPr>
          <a:xfrm rot="5400000">
            <a:off x="6850101" y="4886556"/>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右矢印 81">
            <a:extLst>
              <a:ext uri="{FF2B5EF4-FFF2-40B4-BE49-F238E27FC236}">
                <a16:creationId xmlns:a16="http://schemas.microsoft.com/office/drawing/2014/main" id="{05C2052D-9BBA-1F47-8DE4-96CBDC201752}"/>
              </a:ext>
            </a:extLst>
          </p:cNvPr>
          <p:cNvSpPr/>
          <p:nvPr/>
        </p:nvSpPr>
        <p:spPr>
          <a:xfrm>
            <a:off x="7349684" y="5121564"/>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右矢印 82">
            <a:extLst>
              <a:ext uri="{FF2B5EF4-FFF2-40B4-BE49-F238E27FC236}">
                <a16:creationId xmlns:a16="http://schemas.microsoft.com/office/drawing/2014/main" id="{80A0B380-B8CA-B64B-A8BB-2AD011C1A0D7}"/>
              </a:ext>
            </a:extLst>
          </p:cNvPr>
          <p:cNvSpPr/>
          <p:nvPr/>
        </p:nvSpPr>
        <p:spPr>
          <a:xfrm rot="3648730">
            <a:off x="7040504" y="5598081"/>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右矢印 83">
            <a:extLst>
              <a:ext uri="{FF2B5EF4-FFF2-40B4-BE49-F238E27FC236}">
                <a16:creationId xmlns:a16="http://schemas.microsoft.com/office/drawing/2014/main" id="{ABF768C6-3733-CD48-A1FC-C4FBD6A8980E}"/>
              </a:ext>
            </a:extLst>
          </p:cNvPr>
          <p:cNvSpPr/>
          <p:nvPr/>
        </p:nvSpPr>
        <p:spPr>
          <a:xfrm rot="10800000">
            <a:off x="6205360" y="5122565"/>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右矢印 84">
            <a:extLst>
              <a:ext uri="{FF2B5EF4-FFF2-40B4-BE49-F238E27FC236}">
                <a16:creationId xmlns:a16="http://schemas.microsoft.com/office/drawing/2014/main" id="{4F7B754C-09F2-E043-BA1B-0F918DF2BE79}"/>
              </a:ext>
            </a:extLst>
          </p:cNvPr>
          <p:cNvSpPr/>
          <p:nvPr/>
        </p:nvSpPr>
        <p:spPr>
          <a:xfrm rot="7243165">
            <a:off x="6484723" y="5593536"/>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85">
            <a:extLst>
              <a:ext uri="{FF2B5EF4-FFF2-40B4-BE49-F238E27FC236}">
                <a16:creationId xmlns:a16="http://schemas.microsoft.com/office/drawing/2014/main" id="{59066306-8DC3-A148-B56F-7CF7A8DA74A1}"/>
              </a:ext>
            </a:extLst>
          </p:cNvPr>
          <p:cNvSpPr/>
          <p:nvPr/>
        </p:nvSpPr>
        <p:spPr>
          <a:xfrm rot="14444881">
            <a:off x="6494643" y="4601087"/>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右矢印 86">
            <a:extLst>
              <a:ext uri="{FF2B5EF4-FFF2-40B4-BE49-F238E27FC236}">
                <a16:creationId xmlns:a16="http://schemas.microsoft.com/office/drawing/2014/main" id="{C4F8EC95-A386-6F43-96A3-E62EC76218A8}"/>
              </a:ext>
            </a:extLst>
          </p:cNvPr>
          <p:cNvSpPr/>
          <p:nvPr/>
        </p:nvSpPr>
        <p:spPr>
          <a:xfrm rot="16200000">
            <a:off x="6858522" y="5440072"/>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右矢印 87">
            <a:extLst>
              <a:ext uri="{FF2B5EF4-FFF2-40B4-BE49-F238E27FC236}">
                <a16:creationId xmlns:a16="http://schemas.microsoft.com/office/drawing/2014/main" id="{C37C8391-EE65-7C43-825F-11E0F7032081}"/>
              </a:ext>
            </a:extLst>
          </p:cNvPr>
          <p:cNvSpPr/>
          <p:nvPr/>
        </p:nvSpPr>
        <p:spPr>
          <a:xfrm rot="2438172">
            <a:off x="6602246" y="4996915"/>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右矢印 89">
            <a:extLst>
              <a:ext uri="{FF2B5EF4-FFF2-40B4-BE49-F238E27FC236}">
                <a16:creationId xmlns:a16="http://schemas.microsoft.com/office/drawing/2014/main" id="{2030CC5A-C559-2C44-9771-D654E7654D2B}"/>
              </a:ext>
            </a:extLst>
          </p:cNvPr>
          <p:cNvSpPr/>
          <p:nvPr/>
        </p:nvSpPr>
        <p:spPr>
          <a:xfrm rot="19161828" flipH="1">
            <a:off x="7087759" y="5007893"/>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右矢印 90">
            <a:extLst>
              <a:ext uri="{FF2B5EF4-FFF2-40B4-BE49-F238E27FC236}">
                <a16:creationId xmlns:a16="http://schemas.microsoft.com/office/drawing/2014/main" id="{A011F1E7-F75B-3C42-B810-EDCAE8166C99}"/>
              </a:ext>
            </a:extLst>
          </p:cNvPr>
          <p:cNvSpPr/>
          <p:nvPr/>
        </p:nvSpPr>
        <p:spPr>
          <a:xfrm rot="2438172" flipH="1" flipV="1">
            <a:off x="7098146" y="5310034"/>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右矢印 91">
            <a:extLst>
              <a:ext uri="{FF2B5EF4-FFF2-40B4-BE49-F238E27FC236}">
                <a16:creationId xmlns:a16="http://schemas.microsoft.com/office/drawing/2014/main" id="{1C3115FE-36CB-834C-8933-99967D6DB410}"/>
              </a:ext>
            </a:extLst>
          </p:cNvPr>
          <p:cNvSpPr/>
          <p:nvPr/>
        </p:nvSpPr>
        <p:spPr>
          <a:xfrm rot="19161828" flipV="1">
            <a:off x="6618922" y="5297130"/>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右矢印 92">
            <a:extLst>
              <a:ext uri="{FF2B5EF4-FFF2-40B4-BE49-F238E27FC236}">
                <a16:creationId xmlns:a16="http://schemas.microsoft.com/office/drawing/2014/main" id="{9805C926-605B-A14A-829D-B2C9BD6C0A7C}"/>
              </a:ext>
            </a:extLst>
          </p:cNvPr>
          <p:cNvSpPr/>
          <p:nvPr/>
        </p:nvSpPr>
        <p:spPr>
          <a:xfrm>
            <a:off x="8184614" y="5106269"/>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右矢印 93">
            <a:extLst>
              <a:ext uri="{FF2B5EF4-FFF2-40B4-BE49-F238E27FC236}">
                <a16:creationId xmlns:a16="http://schemas.microsoft.com/office/drawing/2014/main" id="{FAEBD025-0C97-4D40-B274-5EB639E95F72}"/>
              </a:ext>
            </a:extLst>
          </p:cNvPr>
          <p:cNvSpPr/>
          <p:nvPr/>
        </p:nvSpPr>
        <p:spPr>
          <a:xfrm rot="10800000">
            <a:off x="9357497" y="5077712"/>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右矢印 94">
            <a:extLst>
              <a:ext uri="{FF2B5EF4-FFF2-40B4-BE49-F238E27FC236}">
                <a16:creationId xmlns:a16="http://schemas.microsoft.com/office/drawing/2014/main" id="{5216BD30-A89D-784D-A04F-DA48254D9507}"/>
              </a:ext>
            </a:extLst>
          </p:cNvPr>
          <p:cNvSpPr/>
          <p:nvPr/>
        </p:nvSpPr>
        <p:spPr>
          <a:xfrm rot="14444881">
            <a:off x="9056804" y="5526926"/>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矢印 95">
            <a:extLst>
              <a:ext uri="{FF2B5EF4-FFF2-40B4-BE49-F238E27FC236}">
                <a16:creationId xmlns:a16="http://schemas.microsoft.com/office/drawing/2014/main" id="{F793E97D-B023-FB47-8DBC-ACEF7ABD09D4}"/>
              </a:ext>
            </a:extLst>
          </p:cNvPr>
          <p:cNvSpPr/>
          <p:nvPr/>
        </p:nvSpPr>
        <p:spPr>
          <a:xfrm rot="18015823">
            <a:off x="8453977" y="5526891"/>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右矢印 96">
            <a:extLst>
              <a:ext uri="{FF2B5EF4-FFF2-40B4-BE49-F238E27FC236}">
                <a16:creationId xmlns:a16="http://schemas.microsoft.com/office/drawing/2014/main" id="{F2893148-0CF0-7845-96A3-8C09F307C161}"/>
              </a:ext>
            </a:extLst>
          </p:cNvPr>
          <p:cNvSpPr/>
          <p:nvPr/>
        </p:nvSpPr>
        <p:spPr>
          <a:xfrm rot="7243165">
            <a:off x="9038165" y="4559197"/>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右矢印 97">
            <a:extLst>
              <a:ext uri="{FF2B5EF4-FFF2-40B4-BE49-F238E27FC236}">
                <a16:creationId xmlns:a16="http://schemas.microsoft.com/office/drawing/2014/main" id="{4557149F-B619-0149-9C23-432501117D56}"/>
              </a:ext>
            </a:extLst>
          </p:cNvPr>
          <p:cNvSpPr/>
          <p:nvPr/>
        </p:nvSpPr>
        <p:spPr>
          <a:xfrm rot="3648730">
            <a:off x="8456627" y="4570906"/>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右矢印 98">
            <a:extLst>
              <a:ext uri="{FF2B5EF4-FFF2-40B4-BE49-F238E27FC236}">
                <a16:creationId xmlns:a16="http://schemas.microsoft.com/office/drawing/2014/main" id="{57FEAEB7-1F76-7841-8013-F831DE46DC51}"/>
              </a:ext>
            </a:extLst>
          </p:cNvPr>
          <p:cNvSpPr/>
          <p:nvPr/>
        </p:nvSpPr>
        <p:spPr>
          <a:xfrm rot="5400000">
            <a:off x="8830988" y="4827833"/>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右矢印 99">
            <a:extLst>
              <a:ext uri="{FF2B5EF4-FFF2-40B4-BE49-F238E27FC236}">
                <a16:creationId xmlns:a16="http://schemas.microsoft.com/office/drawing/2014/main" id="{8C62535C-712F-B046-9DE0-E60755A2FF35}"/>
              </a:ext>
            </a:extLst>
          </p:cNvPr>
          <p:cNvSpPr/>
          <p:nvPr/>
        </p:nvSpPr>
        <p:spPr>
          <a:xfrm rot="16200000">
            <a:off x="8839409" y="5381349"/>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右矢印 100">
            <a:extLst>
              <a:ext uri="{FF2B5EF4-FFF2-40B4-BE49-F238E27FC236}">
                <a16:creationId xmlns:a16="http://schemas.microsoft.com/office/drawing/2014/main" id="{24D6345A-5EB4-E940-9E08-93AB27DF2591}"/>
              </a:ext>
            </a:extLst>
          </p:cNvPr>
          <p:cNvSpPr/>
          <p:nvPr/>
        </p:nvSpPr>
        <p:spPr>
          <a:xfrm rot="2438172">
            <a:off x="8583133" y="4938192"/>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右矢印 101">
            <a:extLst>
              <a:ext uri="{FF2B5EF4-FFF2-40B4-BE49-F238E27FC236}">
                <a16:creationId xmlns:a16="http://schemas.microsoft.com/office/drawing/2014/main" id="{8D111389-BAB7-8846-A86A-BE33E7C28354}"/>
              </a:ext>
            </a:extLst>
          </p:cNvPr>
          <p:cNvSpPr/>
          <p:nvPr/>
        </p:nvSpPr>
        <p:spPr>
          <a:xfrm rot="19161828" flipH="1">
            <a:off x="9068646" y="4949170"/>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右矢印 102">
            <a:extLst>
              <a:ext uri="{FF2B5EF4-FFF2-40B4-BE49-F238E27FC236}">
                <a16:creationId xmlns:a16="http://schemas.microsoft.com/office/drawing/2014/main" id="{0E96CC56-2521-0244-973E-CA3B5288D4CC}"/>
              </a:ext>
            </a:extLst>
          </p:cNvPr>
          <p:cNvSpPr/>
          <p:nvPr/>
        </p:nvSpPr>
        <p:spPr>
          <a:xfrm rot="2438172" flipH="1" flipV="1">
            <a:off x="9079033" y="5251311"/>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右矢印 103">
            <a:extLst>
              <a:ext uri="{FF2B5EF4-FFF2-40B4-BE49-F238E27FC236}">
                <a16:creationId xmlns:a16="http://schemas.microsoft.com/office/drawing/2014/main" id="{7F792491-0C20-D248-8059-7ACA2AAE13C3}"/>
              </a:ext>
            </a:extLst>
          </p:cNvPr>
          <p:cNvSpPr/>
          <p:nvPr/>
        </p:nvSpPr>
        <p:spPr>
          <a:xfrm rot="19161828" flipV="1">
            <a:off x="8599809" y="5238407"/>
            <a:ext cx="311997" cy="208605"/>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円/楕円 117">
            <a:extLst>
              <a:ext uri="{FF2B5EF4-FFF2-40B4-BE49-F238E27FC236}">
                <a16:creationId xmlns:a16="http://schemas.microsoft.com/office/drawing/2014/main" id="{74225149-FD3C-764E-AE94-648FFAC44A49}"/>
              </a:ext>
            </a:extLst>
          </p:cNvPr>
          <p:cNvSpPr/>
          <p:nvPr/>
        </p:nvSpPr>
        <p:spPr>
          <a:xfrm>
            <a:off x="10046732" y="4343868"/>
            <a:ext cx="1784144" cy="1728481"/>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右矢印 118">
            <a:extLst>
              <a:ext uri="{FF2B5EF4-FFF2-40B4-BE49-F238E27FC236}">
                <a16:creationId xmlns:a16="http://schemas.microsoft.com/office/drawing/2014/main" id="{4EEB9BB4-DC8D-A944-97AC-6B3887532AC1}"/>
              </a:ext>
            </a:extLst>
          </p:cNvPr>
          <p:cNvSpPr/>
          <p:nvPr/>
        </p:nvSpPr>
        <p:spPr>
          <a:xfrm>
            <a:off x="10250286" y="5077712"/>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右矢印 119">
            <a:extLst>
              <a:ext uri="{FF2B5EF4-FFF2-40B4-BE49-F238E27FC236}">
                <a16:creationId xmlns:a16="http://schemas.microsoft.com/office/drawing/2014/main" id="{BF74383C-95EC-F143-B738-E92860EA92B0}"/>
              </a:ext>
            </a:extLst>
          </p:cNvPr>
          <p:cNvSpPr/>
          <p:nvPr/>
        </p:nvSpPr>
        <p:spPr>
          <a:xfrm rot="10800000">
            <a:off x="11108635" y="5056289"/>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右矢印 120">
            <a:extLst>
              <a:ext uri="{FF2B5EF4-FFF2-40B4-BE49-F238E27FC236}">
                <a16:creationId xmlns:a16="http://schemas.microsoft.com/office/drawing/2014/main" id="{8D9FB693-0D30-9044-BB3A-3979D34CF40B}"/>
              </a:ext>
            </a:extLst>
          </p:cNvPr>
          <p:cNvSpPr/>
          <p:nvPr/>
        </p:nvSpPr>
        <p:spPr>
          <a:xfrm rot="14444881">
            <a:off x="10931370" y="5415430"/>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右矢印 121">
            <a:extLst>
              <a:ext uri="{FF2B5EF4-FFF2-40B4-BE49-F238E27FC236}">
                <a16:creationId xmlns:a16="http://schemas.microsoft.com/office/drawing/2014/main" id="{CDA2F4C9-0DCD-6346-9AF7-6E9EF40031F5}"/>
              </a:ext>
            </a:extLst>
          </p:cNvPr>
          <p:cNvSpPr/>
          <p:nvPr/>
        </p:nvSpPr>
        <p:spPr>
          <a:xfrm rot="18015823">
            <a:off x="10479973" y="5408481"/>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右矢印 122">
            <a:extLst>
              <a:ext uri="{FF2B5EF4-FFF2-40B4-BE49-F238E27FC236}">
                <a16:creationId xmlns:a16="http://schemas.microsoft.com/office/drawing/2014/main" id="{C02E5D41-BB19-4148-BA5C-A770EA58D388}"/>
              </a:ext>
            </a:extLst>
          </p:cNvPr>
          <p:cNvSpPr/>
          <p:nvPr/>
        </p:nvSpPr>
        <p:spPr>
          <a:xfrm rot="7243165">
            <a:off x="10931370" y="4662774"/>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右矢印 123">
            <a:extLst>
              <a:ext uri="{FF2B5EF4-FFF2-40B4-BE49-F238E27FC236}">
                <a16:creationId xmlns:a16="http://schemas.microsoft.com/office/drawing/2014/main" id="{6DEC7B91-0F14-2A43-A6F2-06A372186D1C}"/>
              </a:ext>
            </a:extLst>
          </p:cNvPr>
          <p:cNvSpPr/>
          <p:nvPr/>
        </p:nvSpPr>
        <p:spPr>
          <a:xfrm rot="3648730">
            <a:off x="10449738" y="4692403"/>
            <a:ext cx="486352" cy="28271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332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1"/>
                </p:tgtEl>
              </p:cMediaNode>
            </p:video>
            <p:seq concurrent="1" nextAc="seek">
              <p:cTn id="8" restart="whenNotActive" fill="hold" evtFilter="cancelBubble" nodeType="interactiveSeq">
                <p:stCondLst>
                  <p:cond evt="onClick" delay="0">
                    <p:tgtEl>
                      <p:spTgt spid="5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
                                        </p:tgtEl>
                                      </p:cBhvr>
                                    </p:cmd>
                                  </p:childTnLst>
                                </p:cTn>
                              </p:par>
                            </p:childTnLst>
                          </p:cTn>
                        </p:par>
                      </p:childTnLst>
                    </p:cTn>
                  </p:par>
                </p:childTnLst>
              </p:cTn>
              <p:nextCondLst>
                <p:cond evt="onClick" delay="0">
                  <p:tgtEl>
                    <p:spTgt spid="5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kumimoji="1" lang="ja-JP" altLang="en-US" sz="5400"/>
              <a:t>シミュレーション結果</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26</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762131"/>
            <a:ext cx="10515600" cy="4629152"/>
          </a:xfrm>
        </p:spPr>
        <p:txBody>
          <a:bodyPr/>
          <a:lstStyle/>
          <a:p>
            <a:pPr marL="0" indent="0">
              <a:buNone/>
            </a:pPr>
            <a:endParaRPr lang="en-US" altLang="ja-JP" dirty="0"/>
          </a:p>
          <a:p>
            <a:pPr marL="457200" lvl="1" indent="0">
              <a:buNone/>
            </a:pPr>
            <a:endParaRPr lang="en-US" altLang="ja-JP" dirty="0"/>
          </a:p>
        </p:txBody>
      </p:sp>
      <p:sp>
        <p:nvSpPr>
          <p:cNvPr id="11" name="正方形/長方形 10">
            <a:extLst>
              <a:ext uri="{FF2B5EF4-FFF2-40B4-BE49-F238E27FC236}">
                <a16:creationId xmlns:a16="http://schemas.microsoft.com/office/drawing/2014/main" id="{5F3D8B0D-D561-044D-AE5C-C120C52BCED8}"/>
              </a:ext>
            </a:extLst>
          </p:cNvPr>
          <p:cNvSpPr/>
          <p:nvPr/>
        </p:nvSpPr>
        <p:spPr>
          <a:xfrm flipV="1">
            <a:off x="11271737" y="1743394"/>
            <a:ext cx="57150" cy="4668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89194A65-3F82-0845-95A1-6A5D128C6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4069" y="3959979"/>
            <a:ext cx="2339522" cy="2339522"/>
          </a:xfrm>
          <a:prstGeom prst="rect">
            <a:avLst/>
          </a:prstGeom>
        </p:spPr>
      </p:pic>
      <p:pic>
        <p:nvPicPr>
          <p:cNvPr id="8" name="図 7">
            <a:extLst>
              <a:ext uri="{FF2B5EF4-FFF2-40B4-BE49-F238E27FC236}">
                <a16:creationId xmlns:a16="http://schemas.microsoft.com/office/drawing/2014/main" id="{EDD20D20-9FC3-414D-BB63-B0E7025BC9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7563" y="3924078"/>
            <a:ext cx="2411324" cy="2411324"/>
          </a:xfrm>
          <a:prstGeom prst="rect">
            <a:avLst/>
          </a:prstGeom>
        </p:spPr>
      </p:pic>
      <p:pic>
        <p:nvPicPr>
          <p:cNvPr id="10" name="図 9">
            <a:extLst>
              <a:ext uri="{FF2B5EF4-FFF2-40B4-BE49-F238E27FC236}">
                <a16:creationId xmlns:a16="http://schemas.microsoft.com/office/drawing/2014/main" id="{331C0539-3991-0546-B8AE-470E32E65ACE}"/>
              </a:ext>
            </a:extLst>
          </p:cNvPr>
          <p:cNvPicPr>
            <a:picLocks noChangeAspect="1"/>
          </p:cNvPicPr>
          <p:nvPr/>
        </p:nvPicPr>
        <p:blipFill rotWithShape="1">
          <a:blip r:embed="rId7">
            <a:extLst>
              <a:ext uri="{28A0092B-C50C-407E-A947-70E740481C1C}">
                <a14:useLocalDpi xmlns:a14="http://schemas.microsoft.com/office/drawing/2010/main" val="0"/>
              </a:ext>
            </a:extLst>
          </a:blip>
          <a:srcRect t="43966" r="73952" b="14115"/>
          <a:stretch/>
        </p:blipFill>
        <p:spPr>
          <a:xfrm>
            <a:off x="4609959" y="5301762"/>
            <a:ext cx="1424110" cy="1354016"/>
          </a:xfrm>
          <a:prstGeom prst="rect">
            <a:avLst/>
          </a:prstGeom>
        </p:spPr>
      </p:pic>
      <p:pic>
        <p:nvPicPr>
          <p:cNvPr id="12" name="eps_eMar03c.merid.vel">
            <a:hlinkClick r:id="" action="ppaction://media"/>
            <a:extLst>
              <a:ext uri="{FF2B5EF4-FFF2-40B4-BE49-F238E27FC236}">
                <a16:creationId xmlns:a16="http://schemas.microsoft.com/office/drawing/2014/main" id="{28D43A11-5F60-0F4D-A0A8-984EF6CF371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76232" y="1517816"/>
            <a:ext cx="5117781" cy="5117781"/>
          </a:xfrm>
          <a:prstGeom prst="rect">
            <a:avLst/>
          </a:prstGeom>
        </p:spPr>
      </p:pic>
    </p:spTree>
    <p:extLst>
      <p:ext uri="{BB962C8B-B14F-4D97-AF65-F5344CB8AC3E}">
        <p14:creationId xmlns:p14="http://schemas.microsoft.com/office/powerpoint/2010/main" val="291625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kumimoji="1" lang="ja-JP" altLang="en-US" sz="5400"/>
              <a:t>シミュレーション結果</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27</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762131"/>
            <a:ext cx="10515600" cy="4629152"/>
          </a:xfrm>
        </p:spPr>
        <p:txBody>
          <a:bodyPr/>
          <a:lstStyle/>
          <a:p>
            <a:pPr marL="0" indent="0">
              <a:buNone/>
            </a:pPr>
            <a:endParaRPr lang="en-US" altLang="ja-JP" dirty="0"/>
          </a:p>
          <a:p>
            <a:pPr marL="457200" lvl="1" indent="0">
              <a:buNone/>
            </a:pPr>
            <a:endParaRPr lang="en-US" altLang="ja-JP" dirty="0"/>
          </a:p>
        </p:txBody>
      </p:sp>
      <p:sp>
        <p:nvSpPr>
          <p:cNvPr id="11" name="正方形/長方形 10">
            <a:extLst>
              <a:ext uri="{FF2B5EF4-FFF2-40B4-BE49-F238E27FC236}">
                <a16:creationId xmlns:a16="http://schemas.microsoft.com/office/drawing/2014/main" id="{5F3D8B0D-D561-044D-AE5C-C120C52BCED8}"/>
              </a:ext>
            </a:extLst>
          </p:cNvPr>
          <p:cNvSpPr/>
          <p:nvPr/>
        </p:nvSpPr>
        <p:spPr>
          <a:xfrm flipV="1">
            <a:off x="11271737" y="1743394"/>
            <a:ext cx="57150" cy="4668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F8B8A447-3C20-A042-A711-E26AC0FD39C6}"/>
              </a:ext>
            </a:extLst>
          </p:cNvPr>
          <p:cNvSpPr txBox="1"/>
          <p:nvPr/>
        </p:nvSpPr>
        <p:spPr>
          <a:xfrm>
            <a:off x="732796" y="1410991"/>
            <a:ext cx="1989647" cy="369332"/>
          </a:xfrm>
          <a:prstGeom prst="rect">
            <a:avLst/>
          </a:prstGeom>
          <a:noFill/>
        </p:spPr>
        <p:txBody>
          <a:bodyPr wrap="none" rtlCol="0">
            <a:spAutoFit/>
          </a:bodyPr>
          <a:lstStyle/>
          <a:p>
            <a:r>
              <a:rPr lang="ja-JP" altLang="en-US"/>
              <a:t>赤道断面上の磁場</a:t>
            </a:r>
            <a:endParaRPr kumimoji="1" lang="ja-JP" altLang="en-US"/>
          </a:p>
        </p:txBody>
      </p:sp>
      <p:pic>
        <p:nvPicPr>
          <p:cNvPr id="3" name="eps_eMar03c.merid.by">
            <a:hlinkClick r:id="" action="ppaction://media"/>
            <a:extLst>
              <a:ext uri="{FF2B5EF4-FFF2-40B4-BE49-F238E27FC236}">
                <a16:creationId xmlns:a16="http://schemas.microsoft.com/office/drawing/2014/main" id="{09F2AFAD-AF04-5849-A0AF-7FD1ABE29CB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03834" y="1741183"/>
            <a:ext cx="4340508" cy="4340508"/>
          </a:xfrm>
          <a:prstGeom prst="rect">
            <a:avLst/>
          </a:prstGeom>
        </p:spPr>
      </p:pic>
      <p:pic>
        <p:nvPicPr>
          <p:cNvPr id="5" name="eps_eMar03c.equat.bz">
            <a:hlinkClick r:id="" action="ppaction://media"/>
            <a:extLst>
              <a:ext uri="{FF2B5EF4-FFF2-40B4-BE49-F238E27FC236}">
                <a16:creationId xmlns:a16="http://schemas.microsoft.com/office/drawing/2014/main" id="{3CD38125-A7FD-AB46-A6B5-FFC829901BA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84456" y="1780323"/>
            <a:ext cx="4301368" cy="4301368"/>
          </a:xfrm>
          <a:prstGeom prst="rect">
            <a:avLst/>
          </a:prstGeom>
        </p:spPr>
      </p:pic>
      <p:sp>
        <p:nvSpPr>
          <p:cNvPr id="55" name="テキスト ボックス 54">
            <a:extLst>
              <a:ext uri="{FF2B5EF4-FFF2-40B4-BE49-F238E27FC236}">
                <a16:creationId xmlns:a16="http://schemas.microsoft.com/office/drawing/2014/main" id="{F29735B5-D86E-9042-A7F2-63919B1CEBE2}"/>
              </a:ext>
            </a:extLst>
          </p:cNvPr>
          <p:cNvSpPr txBox="1"/>
          <p:nvPr/>
        </p:nvSpPr>
        <p:spPr>
          <a:xfrm>
            <a:off x="6096000" y="1470731"/>
            <a:ext cx="1989647" cy="369332"/>
          </a:xfrm>
          <a:prstGeom prst="rect">
            <a:avLst/>
          </a:prstGeom>
          <a:noFill/>
        </p:spPr>
        <p:txBody>
          <a:bodyPr wrap="none" rtlCol="0">
            <a:spAutoFit/>
          </a:bodyPr>
          <a:lstStyle/>
          <a:p>
            <a:r>
              <a:rPr lang="ja-JP" altLang="en-US"/>
              <a:t>子午断面上の磁場</a:t>
            </a:r>
            <a:endParaRPr kumimoji="1" lang="ja-JP" altLang="en-US"/>
          </a:p>
        </p:txBody>
      </p:sp>
    </p:spTree>
    <p:extLst>
      <p:ext uri="{BB962C8B-B14F-4D97-AF65-F5344CB8AC3E}">
        <p14:creationId xmlns:p14="http://schemas.microsoft.com/office/powerpoint/2010/main" val="324561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研究手法</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28</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199" y="1825625"/>
            <a:ext cx="10848975" cy="4351338"/>
          </a:xfrm>
        </p:spPr>
        <p:txBody>
          <a:bodyPr>
            <a:normAutofit/>
          </a:bodyPr>
          <a:lstStyle/>
          <a:p>
            <a:r>
              <a:rPr lang="ja-JP" altLang="en-US"/>
              <a:t>研究手法</a:t>
            </a:r>
            <a:endParaRPr lang="en-US" altLang="ja-JP" dirty="0"/>
          </a:p>
          <a:p>
            <a:pPr marL="0" indent="0">
              <a:buNone/>
            </a:pPr>
            <a:r>
              <a:rPr lang="ja-JP" altLang="en-US"/>
              <a:t>球状容器内部に</a:t>
            </a:r>
            <a:r>
              <a:rPr lang="en-US" altLang="ja-JP" dirty="0"/>
              <a:t>MHD</a:t>
            </a:r>
            <a:r>
              <a:rPr lang="ja-JP" altLang="en-US"/>
              <a:t>流体を満たし、初期状態を決める。</a:t>
            </a:r>
            <a:endParaRPr lang="en-US" altLang="ja-JP" dirty="0"/>
          </a:p>
          <a:p>
            <a:pPr marL="0" indent="0">
              <a:buNone/>
            </a:pPr>
            <a:r>
              <a:rPr lang="ja-JP" altLang="en-US"/>
              <a:t>　→ 時間発展はどうなるか？</a:t>
            </a:r>
            <a:endParaRPr lang="en-US" altLang="ja-JP" dirty="0"/>
          </a:p>
          <a:p>
            <a:pPr marL="0" indent="0">
              <a:buNone/>
            </a:pPr>
            <a:r>
              <a:rPr lang="ja-JP" altLang="en-US"/>
              <a:t>　→ 最終的な状態（緩和状態）は？</a:t>
            </a:r>
            <a:endParaRPr lang="en-US" altLang="ja-JP" dirty="0"/>
          </a:p>
          <a:p>
            <a:pPr marL="0" indent="0">
              <a:buNone/>
            </a:pPr>
            <a:r>
              <a:rPr lang="en-US" altLang="ja-JP" dirty="0"/>
              <a:t>Yin-Yang-Zhong</a:t>
            </a:r>
            <a:r>
              <a:rPr lang="ja-JP" altLang="en-US"/>
              <a:t>格子を用いた球</a:t>
            </a:r>
            <a:r>
              <a:rPr lang="en-US" altLang="ja-JP" dirty="0"/>
              <a:t>MHD</a:t>
            </a:r>
            <a:r>
              <a:rPr lang="ja-JP" altLang="en-US"/>
              <a:t>シミュレーション</a:t>
            </a:r>
            <a:endParaRPr lang="en-US" altLang="ja-JP" dirty="0"/>
          </a:p>
          <a:p>
            <a:pPr marL="457200" lvl="1" indent="0">
              <a:buNone/>
            </a:pPr>
            <a:endParaRPr lang="en-US" altLang="ja-JP" dirty="0"/>
          </a:p>
        </p:txBody>
      </p:sp>
      <p:graphicFrame>
        <p:nvGraphicFramePr>
          <p:cNvPr id="18" name="オブジェクト 17">
            <a:hlinkClick r:id="" action="ppaction://ole?verb=0"/>
            <a:extLst>
              <a:ext uri="{FF2B5EF4-FFF2-40B4-BE49-F238E27FC236}">
                <a16:creationId xmlns:a16="http://schemas.microsoft.com/office/drawing/2014/main" id="{A8D24D1E-73D8-8B49-81EA-3D213FA82CF6}"/>
              </a:ext>
            </a:extLst>
          </p:cNvPr>
          <p:cNvGraphicFramePr>
            <a:graphicFrameLocks noChangeAspect="1"/>
          </p:cNvGraphicFramePr>
          <p:nvPr>
            <p:extLst>
              <p:ext uri="{D42A27DB-BD31-4B8C-83A1-F6EECF244321}">
                <p14:modId xmlns:p14="http://schemas.microsoft.com/office/powerpoint/2010/main" val="3098410335"/>
              </p:ext>
            </p:extLst>
          </p:nvPr>
        </p:nvGraphicFramePr>
        <p:xfrm>
          <a:off x="5037524" y="5020408"/>
          <a:ext cx="2450323" cy="1837592"/>
        </p:xfrm>
        <a:graphic>
          <a:graphicData uri="http://schemas.openxmlformats.org/presentationml/2006/ole">
            <mc:AlternateContent xmlns:mc="http://schemas.openxmlformats.org/markup-compatibility/2006">
              <mc:Choice xmlns:v="urn:schemas-microsoft-com:vml" Requires="v">
                <p:oleObj spid="_x0000_s1088" name="Presentation" r:id="rId4" imgW="6501519" imgH="4875101" progId="PowerPoint.Show.12">
                  <p:embed/>
                </p:oleObj>
              </mc:Choice>
              <mc:Fallback>
                <p:oleObj name="Presentation" r:id="rId4" imgW="6501519" imgH="4875101" progId="PowerPoint.Show.12">
                  <p:embed/>
                  <p:pic>
                    <p:nvPicPr>
                      <p:cNvPr id="4" name="オブジェクト 3">
                        <a:hlinkClick r:id="" action="ppaction://ole?verb=0"/>
                      </p:cNvPr>
                      <p:cNvPicPr/>
                      <p:nvPr/>
                    </p:nvPicPr>
                    <p:blipFill>
                      <a:blip r:embed="rId5"/>
                      <a:stretch>
                        <a:fillRect/>
                      </a:stretch>
                    </p:blipFill>
                    <p:spPr>
                      <a:xfrm>
                        <a:off x="5037524" y="5020408"/>
                        <a:ext cx="2450323" cy="1837592"/>
                      </a:xfrm>
                      <a:prstGeom prst="rect">
                        <a:avLst/>
                      </a:prstGeom>
                    </p:spPr>
                  </p:pic>
                </p:oleObj>
              </mc:Fallback>
            </mc:AlternateContent>
          </a:graphicData>
        </a:graphic>
      </p:graphicFrame>
    </p:spTree>
    <p:extLst>
      <p:ext uri="{BB962C8B-B14F-4D97-AF65-F5344CB8AC3E}">
        <p14:creationId xmlns:p14="http://schemas.microsoft.com/office/powerpoint/2010/main" val="1697483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シミュレーションモデルと実装</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29</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normAutofit/>
          </a:bodyPr>
          <a:lstStyle/>
          <a:p>
            <a:r>
              <a:rPr lang="ja-JP" altLang="en-US"/>
              <a:t>ブロックコメントアウト</a:t>
            </a:r>
            <a:endParaRPr lang="en-US" altLang="ja-JP" dirty="0"/>
          </a:p>
        </p:txBody>
      </p:sp>
      <p:pic>
        <p:nvPicPr>
          <p:cNvPr id="7" name="図 6">
            <a:extLst>
              <a:ext uri="{FF2B5EF4-FFF2-40B4-BE49-F238E27FC236}">
                <a16:creationId xmlns:a16="http://schemas.microsoft.com/office/drawing/2014/main" id="{034EC32F-300E-7242-8220-2702625A6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2601885"/>
            <a:ext cx="9631680" cy="3575078"/>
          </a:xfrm>
          <a:prstGeom prst="rect">
            <a:avLst/>
          </a:prstGeom>
        </p:spPr>
      </p:pic>
      <p:sp>
        <p:nvSpPr>
          <p:cNvPr id="8" name="テキスト ボックス 7">
            <a:extLst>
              <a:ext uri="{FF2B5EF4-FFF2-40B4-BE49-F238E27FC236}">
                <a16:creationId xmlns:a16="http://schemas.microsoft.com/office/drawing/2014/main" id="{A9000485-7543-7942-A964-744473B5DF3B}"/>
              </a:ext>
            </a:extLst>
          </p:cNvPr>
          <p:cNvSpPr txBox="1"/>
          <p:nvPr/>
        </p:nvSpPr>
        <p:spPr>
          <a:xfrm>
            <a:off x="2892687" y="6259810"/>
            <a:ext cx="1257780" cy="461665"/>
          </a:xfrm>
          <a:prstGeom prst="rect">
            <a:avLst/>
          </a:prstGeom>
          <a:noFill/>
          <a:ln w="28575">
            <a:solidFill>
              <a:srgbClr val="FFC000"/>
            </a:solidFill>
          </a:ln>
        </p:spPr>
        <p:txBody>
          <a:bodyPr wrap="none" rtlCol="0">
            <a:spAutoFit/>
          </a:bodyPr>
          <a:lstStyle/>
          <a:p>
            <a:r>
              <a:rPr lang="en-US" altLang="ja-JP" sz="2400" dirty="0" err="1"/>
              <a:t>eFortran</a:t>
            </a:r>
            <a:endParaRPr kumimoji="1" lang="ja-JP" altLang="en-US" sz="2400"/>
          </a:p>
        </p:txBody>
      </p:sp>
      <p:sp>
        <p:nvSpPr>
          <p:cNvPr id="9" name="テキスト ボックス 8">
            <a:extLst>
              <a:ext uri="{FF2B5EF4-FFF2-40B4-BE49-F238E27FC236}">
                <a16:creationId xmlns:a16="http://schemas.microsoft.com/office/drawing/2014/main" id="{6CF928F9-0574-4446-BECB-CFBC4F0196C4}"/>
              </a:ext>
            </a:extLst>
          </p:cNvPr>
          <p:cNvSpPr txBox="1"/>
          <p:nvPr/>
        </p:nvSpPr>
        <p:spPr>
          <a:xfrm>
            <a:off x="7750877" y="6259810"/>
            <a:ext cx="1719445" cy="461665"/>
          </a:xfrm>
          <a:prstGeom prst="rect">
            <a:avLst/>
          </a:prstGeom>
          <a:noFill/>
          <a:ln w="28575">
            <a:solidFill>
              <a:srgbClr val="FFC000"/>
            </a:solidFill>
          </a:ln>
        </p:spPr>
        <p:txBody>
          <a:bodyPr wrap="none" rtlCol="0">
            <a:spAutoFit/>
          </a:bodyPr>
          <a:lstStyle/>
          <a:p>
            <a:r>
              <a:rPr lang="ja-JP" altLang="en-US" sz="2400"/>
              <a:t>標準</a:t>
            </a:r>
            <a:r>
              <a:rPr lang="en-US" altLang="ja-JP" sz="2400" dirty="0"/>
              <a:t>Fortran</a:t>
            </a:r>
            <a:endParaRPr kumimoji="1" lang="ja-JP" altLang="en-US" sz="2400"/>
          </a:p>
        </p:txBody>
      </p:sp>
    </p:spTree>
    <p:extLst>
      <p:ext uri="{BB962C8B-B14F-4D97-AF65-F5344CB8AC3E}">
        <p14:creationId xmlns:p14="http://schemas.microsoft.com/office/powerpoint/2010/main" val="2103221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研究背景と目的</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3</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normAutofit/>
          </a:bodyPr>
          <a:lstStyle/>
          <a:p>
            <a:r>
              <a:rPr lang="ja-JP" altLang="en-US"/>
              <a:t>先行研究</a:t>
            </a:r>
            <a:endParaRPr lang="en-US" altLang="ja-JP" dirty="0"/>
          </a:p>
          <a:p>
            <a:pPr marL="0" indent="0">
              <a:buNone/>
            </a:pPr>
            <a:r>
              <a:rPr lang="en-US" altLang="ja-JP" dirty="0" err="1"/>
              <a:t>J.B.Taylor</a:t>
            </a:r>
            <a:r>
              <a:rPr lang="ja-JP" altLang="en-US"/>
              <a:t>：</a:t>
            </a:r>
            <a:r>
              <a:rPr lang="en-US" altLang="ja-JP" dirty="0"/>
              <a:t>Taylor</a:t>
            </a:r>
            <a:r>
              <a:rPr lang="ja-JP" altLang="en-US"/>
              <a:t>理論を提唱</a:t>
            </a:r>
            <a:r>
              <a:rPr lang="en-US" altLang="ja-JP" dirty="0"/>
              <a:t>(1974)</a:t>
            </a:r>
            <a:r>
              <a:rPr lang="ja-JP" altLang="en-US"/>
              <a:t>。緩和後は力がどこにもかからない状態（</a:t>
            </a:r>
            <a:r>
              <a:rPr lang="en-US" altLang="ja-JP" dirty="0"/>
              <a:t>force-free</a:t>
            </a:r>
            <a:r>
              <a:rPr lang="ja-JP" altLang="en-US"/>
              <a:t>状態）になる。</a:t>
            </a:r>
            <a:endParaRPr lang="en-US" altLang="ja-JP" dirty="0"/>
          </a:p>
          <a:p>
            <a:pPr marL="0" indent="0">
              <a:buNone/>
            </a:pPr>
            <a:r>
              <a:rPr lang="ja-JP" altLang="en-US"/>
              <a:t>→ 緩和状態で流れが</a:t>
            </a:r>
            <a:r>
              <a:rPr lang="ja-JP" altLang="en-US">
                <a:solidFill>
                  <a:srgbClr val="FF0000"/>
                </a:solidFill>
              </a:rPr>
              <a:t>ない</a:t>
            </a:r>
            <a:r>
              <a:rPr lang="ja-JP" altLang="en-US"/>
              <a:t>ものと仮定</a:t>
            </a:r>
            <a:endParaRPr lang="en-US" altLang="ja-JP" dirty="0"/>
          </a:p>
          <a:p>
            <a:pPr marL="0" indent="0">
              <a:buNone/>
            </a:pPr>
            <a:r>
              <a:rPr lang="ja-JP" altLang="en-US"/>
              <a:t>→ 一般的に緩和状態で流れは</a:t>
            </a:r>
            <a:r>
              <a:rPr lang="ja-JP" altLang="en-US">
                <a:solidFill>
                  <a:srgbClr val="FF0000"/>
                </a:solidFill>
              </a:rPr>
              <a:t>ある</a:t>
            </a:r>
            <a:endParaRPr lang="en-US" altLang="ja-JP" dirty="0">
              <a:solidFill>
                <a:srgbClr val="FF0000"/>
              </a:solidFill>
            </a:endParaRPr>
          </a:p>
          <a:p>
            <a:pPr marL="0" indent="0">
              <a:buNone/>
            </a:pPr>
            <a:r>
              <a:rPr lang="ja-JP" altLang="en-US"/>
              <a:t>→ </a:t>
            </a:r>
            <a:r>
              <a:rPr lang="en-US" altLang="ja-JP" dirty="0" err="1"/>
              <a:t>Talor</a:t>
            </a:r>
            <a:r>
              <a:rPr lang="ja-JP" altLang="en-US"/>
              <a:t>理論＝特殊な</a:t>
            </a:r>
            <a:r>
              <a:rPr lang="en-US" altLang="ja-JP" dirty="0"/>
              <a:t>MHD</a:t>
            </a:r>
            <a:r>
              <a:rPr lang="ja-JP" altLang="en-US"/>
              <a:t>緩和理論</a:t>
            </a:r>
            <a:endParaRPr lang="en-US" altLang="ja-JP" dirty="0"/>
          </a:p>
          <a:p>
            <a:pPr marL="457200" lvl="1" indent="0">
              <a:buNone/>
            </a:pPr>
            <a:endParaRPr lang="en-US" altLang="ja-JP" dirty="0"/>
          </a:p>
        </p:txBody>
      </p:sp>
      <p:pic>
        <p:nvPicPr>
          <p:cNvPr id="31" name="図 30">
            <a:extLst>
              <a:ext uri="{FF2B5EF4-FFF2-40B4-BE49-F238E27FC236}">
                <a16:creationId xmlns:a16="http://schemas.microsoft.com/office/drawing/2014/main" id="{B197E58A-1B00-C740-BD96-49AB9366F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503" y="3646550"/>
            <a:ext cx="3426069" cy="2284046"/>
          </a:xfrm>
          <a:prstGeom prst="rect">
            <a:avLst/>
          </a:prstGeom>
          <a:ln w="28575">
            <a:solidFill>
              <a:srgbClr val="FFC000"/>
            </a:solidFill>
          </a:ln>
        </p:spPr>
      </p:pic>
    </p:spTree>
    <p:extLst>
      <p:ext uri="{BB962C8B-B14F-4D97-AF65-F5344CB8AC3E}">
        <p14:creationId xmlns:p14="http://schemas.microsoft.com/office/powerpoint/2010/main" val="2966466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シミュレーションモデルと実装</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30</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normAutofit/>
          </a:bodyPr>
          <a:lstStyle/>
          <a:p>
            <a:r>
              <a:rPr lang="en-US" altLang="ja-JP"/>
              <a:t>Fortran</a:t>
            </a:r>
            <a:r>
              <a:rPr lang="ja-JP" altLang="en-US"/>
              <a:t>：高級プログラミング言語の一つ。</a:t>
            </a:r>
            <a:r>
              <a:rPr lang="en-US" altLang="ja-JP"/>
              <a:t>HPC</a:t>
            </a:r>
            <a:r>
              <a:rPr lang="ja-JP" altLang="en-US"/>
              <a:t>（高性能計算）に特化している。</a:t>
            </a:r>
            <a:endParaRPr lang="en-US" altLang="ja-JP"/>
          </a:p>
          <a:p>
            <a:pPr marL="0" indent="0">
              <a:buNone/>
            </a:pPr>
            <a:r>
              <a:rPr lang="ja-JP" altLang="en-US"/>
              <a:t>　　→ コーディングがしづらい</a:t>
            </a:r>
            <a:endParaRPr lang="en-US" altLang="ja-JP" dirty="0"/>
          </a:p>
        </p:txBody>
      </p:sp>
      <p:pic>
        <p:nvPicPr>
          <p:cNvPr id="7" name="図 6">
            <a:extLst>
              <a:ext uri="{FF2B5EF4-FFF2-40B4-BE49-F238E27FC236}">
                <a16:creationId xmlns:a16="http://schemas.microsoft.com/office/drawing/2014/main" id="{CEC916AD-A4FF-1842-95A5-F1BF731A5521}"/>
              </a:ext>
            </a:extLst>
          </p:cNvPr>
          <p:cNvPicPr>
            <a:picLocks noChangeAspect="1"/>
          </p:cNvPicPr>
          <p:nvPr/>
        </p:nvPicPr>
        <p:blipFill rotWithShape="1">
          <a:blip r:embed="rId3">
            <a:extLst>
              <a:ext uri="{28A0092B-C50C-407E-A947-70E740481C1C}">
                <a14:useLocalDpi xmlns:a14="http://schemas.microsoft.com/office/drawing/2010/main" val="0"/>
              </a:ext>
            </a:extLst>
          </a:blip>
          <a:srcRect l="1204" t="1760" r="711"/>
          <a:stretch/>
        </p:blipFill>
        <p:spPr>
          <a:xfrm>
            <a:off x="3020289" y="3605819"/>
            <a:ext cx="7095100" cy="3102552"/>
          </a:xfrm>
          <a:prstGeom prst="rect">
            <a:avLst/>
          </a:prstGeom>
        </p:spPr>
      </p:pic>
      <p:sp>
        <p:nvSpPr>
          <p:cNvPr id="8" name="円/楕円 7">
            <a:extLst>
              <a:ext uri="{FF2B5EF4-FFF2-40B4-BE49-F238E27FC236}">
                <a16:creationId xmlns:a16="http://schemas.microsoft.com/office/drawing/2014/main" id="{C2CC044F-1113-D04F-B109-872EA47291DF}"/>
              </a:ext>
            </a:extLst>
          </p:cNvPr>
          <p:cNvSpPr/>
          <p:nvPr/>
        </p:nvSpPr>
        <p:spPr>
          <a:xfrm>
            <a:off x="2820787" y="3593655"/>
            <a:ext cx="786939" cy="3102552"/>
          </a:xfrm>
          <a:prstGeom prst="ellipse">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06715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kumimoji="1" lang="ja-JP" altLang="en-US" sz="5400"/>
              <a:t>シミュレーション結果</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31</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639887"/>
            <a:ext cx="10515600" cy="4537076"/>
          </a:xfrm>
        </p:spPr>
        <p:txBody>
          <a:bodyPr/>
          <a:lstStyle/>
          <a:p>
            <a:pPr marL="0" indent="0">
              <a:buNone/>
            </a:pPr>
            <a:endParaRPr lang="en-US" altLang="ja-JP" dirty="0"/>
          </a:p>
          <a:p>
            <a:pPr marL="457200" lvl="1" indent="0">
              <a:buNone/>
            </a:pPr>
            <a:endParaRPr lang="en-US" altLang="ja-JP" dirty="0"/>
          </a:p>
        </p:txBody>
      </p:sp>
      <p:pic>
        <p:nvPicPr>
          <p:cNvPr id="5" name="図 4">
            <a:extLst>
              <a:ext uri="{FF2B5EF4-FFF2-40B4-BE49-F238E27FC236}">
                <a16:creationId xmlns:a16="http://schemas.microsoft.com/office/drawing/2014/main" id="{CDE537E2-0410-6E43-970B-1ED22C388DFD}"/>
              </a:ext>
            </a:extLst>
          </p:cNvPr>
          <p:cNvPicPr>
            <a:picLocks noChangeAspect="1"/>
          </p:cNvPicPr>
          <p:nvPr/>
        </p:nvPicPr>
        <p:blipFill rotWithShape="1">
          <a:blip r:embed="rId3">
            <a:extLst>
              <a:ext uri="{28A0092B-C50C-407E-A947-70E740481C1C}">
                <a14:useLocalDpi xmlns:a14="http://schemas.microsoft.com/office/drawing/2010/main" val="0"/>
              </a:ext>
            </a:extLst>
          </a:blip>
          <a:srcRect l="811"/>
          <a:stretch/>
        </p:blipFill>
        <p:spPr>
          <a:xfrm>
            <a:off x="4743452" y="2005012"/>
            <a:ext cx="7429499" cy="4351338"/>
          </a:xfrm>
          <a:prstGeom prst="rect">
            <a:avLst/>
          </a:prstGeom>
        </p:spPr>
      </p:pic>
      <p:pic>
        <p:nvPicPr>
          <p:cNvPr id="8" name="図 7">
            <a:extLst>
              <a:ext uri="{FF2B5EF4-FFF2-40B4-BE49-F238E27FC236}">
                <a16:creationId xmlns:a16="http://schemas.microsoft.com/office/drawing/2014/main" id="{FC0CCED7-7961-D94F-8767-04029C51DACC}"/>
              </a:ext>
            </a:extLst>
          </p:cNvPr>
          <p:cNvPicPr>
            <a:picLocks noChangeAspect="1"/>
          </p:cNvPicPr>
          <p:nvPr/>
        </p:nvPicPr>
        <p:blipFill rotWithShape="1">
          <a:blip r:embed="rId4">
            <a:extLst>
              <a:ext uri="{28A0092B-C50C-407E-A947-70E740481C1C}">
                <a14:useLocalDpi xmlns:a14="http://schemas.microsoft.com/office/drawing/2010/main" val="0"/>
              </a:ext>
            </a:extLst>
          </a:blip>
          <a:srcRect l="67422" t="20163" r="277" b="559"/>
          <a:stretch/>
        </p:blipFill>
        <p:spPr>
          <a:xfrm>
            <a:off x="0" y="2111375"/>
            <a:ext cx="3328988" cy="4746625"/>
          </a:xfrm>
          <a:prstGeom prst="rect">
            <a:avLst/>
          </a:prstGeom>
        </p:spPr>
      </p:pic>
      <p:sp>
        <p:nvSpPr>
          <p:cNvPr id="9" name="正方形/長方形 8">
            <a:extLst>
              <a:ext uri="{FF2B5EF4-FFF2-40B4-BE49-F238E27FC236}">
                <a16:creationId xmlns:a16="http://schemas.microsoft.com/office/drawing/2014/main" id="{EF99CB08-E88F-3A41-96B5-1C0752C32EDF}"/>
              </a:ext>
            </a:extLst>
          </p:cNvPr>
          <p:cNvSpPr/>
          <p:nvPr/>
        </p:nvSpPr>
        <p:spPr>
          <a:xfrm flipV="1">
            <a:off x="4743453" y="1811330"/>
            <a:ext cx="7429498" cy="207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41E0921-736B-1C42-BC8C-2A3ECD65E101}"/>
              </a:ext>
            </a:extLst>
          </p:cNvPr>
          <p:cNvSpPr/>
          <p:nvPr/>
        </p:nvSpPr>
        <p:spPr>
          <a:xfrm flipV="1">
            <a:off x="4714880" y="6329354"/>
            <a:ext cx="7429498" cy="207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5F3D8B0D-D561-044D-AE5C-C120C52BCED8}"/>
              </a:ext>
            </a:extLst>
          </p:cNvPr>
          <p:cNvSpPr/>
          <p:nvPr/>
        </p:nvSpPr>
        <p:spPr>
          <a:xfrm flipV="1">
            <a:off x="8229599" y="1919293"/>
            <a:ext cx="57150" cy="4668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a:extLst>
              <a:ext uri="{FF2B5EF4-FFF2-40B4-BE49-F238E27FC236}">
                <a16:creationId xmlns:a16="http://schemas.microsoft.com/office/drawing/2014/main" id="{A43EEF81-1582-A044-B637-B0FDBA3FB4C1}"/>
              </a:ext>
            </a:extLst>
          </p:cNvPr>
          <p:cNvSpPr/>
          <p:nvPr/>
        </p:nvSpPr>
        <p:spPr>
          <a:xfrm>
            <a:off x="3743326" y="2673351"/>
            <a:ext cx="928687" cy="207168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B95DF30-6DDD-214D-8815-72C75577EE49}"/>
              </a:ext>
            </a:extLst>
          </p:cNvPr>
          <p:cNvSpPr txBox="1"/>
          <p:nvPr/>
        </p:nvSpPr>
        <p:spPr>
          <a:xfrm>
            <a:off x="300039" y="2339981"/>
            <a:ext cx="386644" cy="523220"/>
          </a:xfrm>
          <a:prstGeom prst="rect">
            <a:avLst/>
          </a:prstGeom>
          <a:noFill/>
        </p:spPr>
        <p:txBody>
          <a:bodyPr wrap="none" rtlCol="0">
            <a:spAutoFit/>
          </a:bodyPr>
          <a:lstStyle/>
          <a:p>
            <a:r>
              <a:rPr kumimoji="1" lang="en-US" altLang="ja-JP" sz="2800" b="1" dirty="0"/>
              <a:t>B</a:t>
            </a:r>
            <a:endParaRPr kumimoji="1" lang="ja-JP" altLang="en-US" sz="2800" b="1"/>
          </a:p>
        </p:txBody>
      </p:sp>
      <p:sp>
        <p:nvSpPr>
          <p:cNvPr id="14" name="テキスト ボックス 13">
            <a:extLst>
              <a:ext uri="{FF2B5EF4-FFF2-40B4-BE49-F238E27FC236}">
                <a16:creationId xmlns:a16="http://schemas.microsoft.com/office/drawing/2014/main" id="{6B338223-F4A6-4743-B895-CA33980166AF}"/>
              </a:ext>
            </a:extLst>
          </p:cNvPr>
          <p:cNvSpPr txBox="1"/>
          <p:nvPr/>
        </p:nvSpPr>
        <p:spPr>
          <a:xfrm>
            <a:off x="2895610" y="2306637"/>
            <a:ext cx="941283" cy="523220"/>
          </a:xfrm>
          <a:prstGeom prst="rect">
            <a:avLst/>
          </a:prstGeom>
          <a:noFill/>
        </p:spPr>
        <p:txBody>
          <a:bodyPr wrap="none" rtlCol="0">
            <a:spAutoFit/>
          </a:bodyPr>
          <a:lstStyle/>
          <a:p>
            <a:r>
              <a:rPr lang="en-US" altLang="ja-JP" sz="2800" b="1" dirty="0"/>
              <a:t>(v=0)</a:t>
            </a:r>
            <a:endParaRPr kumimoji="1" lang="ja-JP" altLang="en-US" sz="2800" b="1"/>
          </a:p>
        </p:txBody>
      </p:sp>
      <p:sp>
        <p:nvSpPr>
          <p:cNvPr id="15" name="テキスト ボックス 14">
            <a:extLst>
              <a:ext uri="{FF2B5EF4-FFF2-40B4-BE49-F238E27FC236}">
                <a16:creationId xmlns:a16="http://schemas.microsoft.com/office/drawing/2014/main" id="{0251ACE6-18CE-2343-A2DE-DD5C299D40E5}"/>
              </a:ext>
            </a:extLst>
          </p:cNvPr>
          <p:cNvSpPr txBox="1"/>
          <p:nvPr/>
        </p:nvSpPr>
        <p:spPr>
          <a:xfrm>
            <a:off x="5155492" y="2322518"/>
            <a:ext cx="386644" cy="523220"/>
          </a:xfrm>
          <a:prstGeom prst="rect">
            <a:avLst/>
          </a:prstGeom>
          <a:noFill/>
        </p:spPr>
        <p:txBody>
          <a:bodyPr wrap="none" rtlCol="0">
            <a:spAutoFit/>
          </a:bodyPr>
          <a:lstStyle/>
          <a:p>
            <a:r>
              <a:rPr kumimoji="1" lang="en-US" altLang="ja-JP" sz="2800" b="1" dirty="0"/>
              <a:t>B</a:t>
            </a:r>
            <a:endParaRPr kumimoji="1" lang="ja-JP" altLang="en-US" sz="2800" b="1"/>
          </a:p>
        </p:txBody>
      </p:sp>
      <p:sp>
        <p:nvSpPr>
          <p:cNvPr id="16" name="テキスト ボックス 15">
            <a:extLst>
              <a:ext uri="{FF2B5EF4-FFF2-40B4-BE49-F238E27FC236}">
                <a16:creationId xmlns:a16="http://schemas.microsoft.com/office/drawing/2014/main" id="{491D7B8B-BD58-A448-99A0-37A0DB6CE431}"/>
              </a:ext>
            </a:extLst>
          </p:cNvPr>
          <p:cNvSpPr txBox="1"/>
          <p:nvPr/>
        </p:nvSpPr>
        <p:spPr>
          <a:xfrm>
            <a:off x="8901118" y="2268545"/>
            <a:ext cx="354584" cy="523220"/>
          </a:xfrm>
          <a:prstGeom prst="rect">
            <a:avLst/>
          </a:prstGeom>
          <a:noFill/>
        </p:spPr>
        <p:txBody>
          <a:bodyPr wrap="none" rtlCol="0">
            <a:spAutoFit/>
          </a:bodyPr>
          <a:lstStyle/>
          <a:p>
            <a:r>
              <a:rPr lang="en-US" altLang="ja-JP" sz="2800" b="1" dirty="0"/>
              <a:t>v</a:t>
            </a:r>
            <a:endParaRPr kumimoji="1" lang="ja-JP" altLang="en-US" sz="2800" b="1"/>
          </a:p>
        </p:txBody>
      </p:sp>
      <p:sp>
        <p:nvSpPr>
          <p:cNvPr id="17" name="テキスト ボックス 16">
            <a:extLst>
              <a:ext uri="{FF2B5EF4-FFF2-40B4-BE49-F238E27FC236}">
                <a16:creationId xmlns:a16="http://schemas.microsoft.com/office/drawing/2014/main" id="{7E0FFE61-2BA7-4B4E-AB7D-F05EFB3A1C99}"/>
              </a:ext>
            </a:extLst>
          </p:cNvPr>
          <p:cNvSpPr txBox="1"/>
          <p:nvPr/>
        </p:nvSpPr>
        <p:spPr>
          <a:xfrm>
            <a:off x="1110496" y="1571561"/>
            <a:ext cx="1107996" cy="461665"/>
          </a:xfrm>
          <a:prstGeom prst="rect">
            <a:avLst/>
          </a:prstGeom>
          <a:noFill/>
          <a:ln w="28575">
            <a:solidFill>
              <a:srgbClr val="FFC000"/>
            </a:solidFill>
          </a:ln>
        </p:spPr>
        <p:txBody>
          <a:bodyPr wrap="none" rtlCol="0">
            <a:spAutoFit/>
          </a:bodyPr>
          <a:lstStyle/>
          <a:p>
            <a:r>
              <a:rPr lang="ja-JP" altLang="en-US" sz="2400"/>
              <a:t>緩和前</a:t>
            </a:r>
            <a:endParaRPr lang="en-US" altLang="ja-JP" sz="2400" dirty="0"/>
          </a:p>
        </p:txBody>
      </p:sp>
      <p:sp>
        <p:nvSpPr>
          <p:cNvPr id="18" name="テキスト ボックス 17">
            <a:extLst>
              <a:ext uri="{FF2B5EF4-FFF2-40B4-BE49-F238E27FC236}">
                <a16:creationId xmlns:a16="http://schemas.microsoft.com/office/drawing/2014/main" id="{1B10C8D2-A2BD-0048-9CD4-943A2FAB80B8}"/>
              </a:ext>
            </a:extLst>
          </p:cNvPr>
          <p:cNvSpPr txBox="1"/>
          <p:nvPr/>
        </p:nvSpPr>
        <p:spPr>
          <a:xfrm>
            <a:off x="7875631" y="1574446"/>
            <a:ext cx="1107996" cy="461665"/>
          </a:xfrm>
          <a:prstGeom prst="rect">
            <a:avLst/>
          </a:prstGeom>
          <a:noFill/>
          <a:ln w="28575">
            <a:solidFill>
              <a:srgbClr val="FFC000"/>
            </a:solidFill>
          </a:ln>
        </p:spPr>
        <p:txBody>
          <a:bodyPr wrap="none" rtlCol="0">
            <a:spAutoFit/>
          </a:bodyPr>
          <a:lstStyle/>
          <a:p>
            <a:r>
              <a:rPr lang="ja-JP" altLang="en-US" sz="2400"/>
              <a:t>緩和後</a:t>
            </a:r>
            <a:endParaRPr lang="en-US" altLang="ja-JP" sz="2400" dirty="0"/>
          </a:p>
        </p:txBody>
      </p:sp>
    </p:spTree>
    <p:extLst>
      <p:ext uri="{BB962C8B-B14F-4D97-AF65-F5344CB8AC3E}">
        <p14:creationId xmlns:p14="http://schemas.microsoft.com/office/powerpoint/2010/main" val="1206543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kumimoji="1" lang="ja-JP" altLang="en-US" sz="5400"/>
              <a:t>ルジャンドル陪関数と球面調和関数</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32</a:t>
            </a:fld>
            <a:endParaRPr kumimoji="1" lang="ja-JP" altLang="en-US"/>
          </a:p>
        </p:txBody>
      </p:sp>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02F30C7D-0DA8-B849-8782-91803D02B2D2}"/>
                  </a:ext>
                </a:extLst>
              </p:cNvPr>
              <p:cNvGraphicFramePr>
                <a:graphicFrameLocks noGrp="1"/>
              </p:cNvGraphicFramePr>
              <p:nvPr>
                <p:extLst>
                  <p:ext uri="{D42A27DB-BD31-4B8C-83A1-F6EECF244321}">
                    <p14:modId xmlns:p14="http://schemas.microsoft.com/office/powerpoint/2010/main" val="520996918"/>
                  </p:ext>
                </p:extLst>
              </p:nvPr>
            </p:nvGraphicFramePr>
            <p:xfrm>
              <a:off x="2032000" y="1061476"/>
              <a:ext cx="8128000" cy="5685666"/>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133595280"/>
                        </a:ext>
                      </a:extLst>
                    </a:gridCol>
                    <a:gridCol w="4064000">
                      <a:extLst>
                        <a:ext uri="{9D8B030D-6E8A-4147-A177-3AD203B41FA5}">
                          <a16:colId xmlns:a16="http://schemas.microsoft.com/office/drawing/2014/main" val="3644261352"/>
                        </a:ext>
                      </a:extLst>
                    </a:gridCol>
                  </a:tblGrid>
                  <a:tr h="896862">
                    <a:tc>
                      <a:txBody>
                        <a:bodyPr/>
                        <a:lstStyle/>
                        <a:p>
                          <a:pPr/>
                          <a14:m>
                            <m:oMathPara xmlns:m="http://schemas.openxmlformats.org/officeDocument/2006/math">
                              <m:oMathParaPr>
                                <m:jc m:val="center"/>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0</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=1</m:t>
                                </m:r>
                              </m:oMath>
                            </m:oMathPara>
                          </a14:m>
                          <a:endParaRPr kumimoji="1" lang="ja-JP" altLang="en-US"/>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0</m:t>
                                    </m:r>
                                  </m:sup>
                                </m:sSubSup>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4</m:t>
                                        </m:r>
                                        <m:r>
                                          <a:rPr kumimoji="1" lang="en-US" altLang="ja-JP" b="0" i="1" smtClean="0">
                                            <a:latin typeface="Cambria Math" panose="02040503050406030204" pitchFamily="18" charset="0"/>
                                            <a:ea typeface="Cambria Math" panose="02040503050406030204" pitchFamily="18" charset="0"/>
                                          </a:rPr>
                                          <m:t>𝜋</m:t>
                                        </m:r>
                                      </m:den>
                                    </m:f>
                                  </m:e>
                                </m:rad>
                              </m:oMath>
                            </m:oMathPara>
                          </a14:m>
                          <a:endParaRPr kumimoji="1" lang="ja-JP" altLang="en-US"/>
                        </a:p>
                      </a:txBody>
                      <a:tcPr/>
                    </a:tc>
                    <a:extLst>
                      <a:ext uri="{0D108BD9-81ED-4DB2-BD59-A6C34878D82A}">
                        <a16:rowId xmlns:a16="http://schemas.microsoft.com/office/drawing/2014/main" val="2201342015"/>
                      </a:ext>
                    </a:extLst>
                  </a:tr>
                  <a:tr h="877585">
                    <a:tc>
                      <a:txBody>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1</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𝑥</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e>
                                  <m:sup>
                                    <m:r>
                                      <a:rPr kumimoji="1" lang="en-US" altLang="ja-JP" b="0" i="1" smtClean="0">
                                        <a:latin typeface="Cambria Math" panose="02040503050406030204" pitchFamily="18" charset="0"/>
                                      </a:rPr>
                                      <m:t>1/2</m:t>
                                    </m:r>
                                  </m:sup>
                                </m:sSup>
                              </m:oMath>
                            </m:oMathPara>
                          </a14:m>
                          <a:endParaRPr kumimoji="1" lang="ja-JP" altLang="en-US"/>
                        </a:p>
                      </a:txBody>
                      <a:tcPr anchor="ctr"/>
                    </a:tc>
                    <a:tc>
                      <a:txBody>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1</m:t>
                                    </m:r>
                                  </m:sup>
                                </m:sSubSup>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3</m:t>
                                        </m:r>
                                      </m:num>
                                      <m:den>
                                        <m:r>
                                          <a:rPr kumimoji="1" lang="en-US" altLang="ja-JP" b="0" i="1" smtClean="0">
                                            <a:latin typeface="Cambria Math" panose="02040503050406030204" pitchFamily="18" charset="0"/>
                                          </a:rPr>
                                          <m:t>8</m:t>
                                        </m:r>
                                        <m:r>
                                          <a:rPr kumimoji="1" lang="en-US" altLang="ja-JP" b="0" i="1" smtClean="0">
                                            <a:latin typeface="Cambria Math" panose="02040503050406030204" pitchFamily="18" charset="0"/>
                                            <a:ea typeface="Cambria Math" panose="02040503050406030204" pitchFamily="18" charset="0"/>
                                          </a:rPr>
                                          <m:t>𝜋</m:t>
                                        </m:r>
                                      </m:den>
                                    </m:f>
                                  </m:e>
                                </m:rad>
                                <m:sSup>
                                  <m:sSupPr>
                                    <m:ctrlPr>
                                      <a:rPr kumimoji="1" lang="en-US"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𝑠𝑖𝑛</m:t>
                                    </m:r>
                                  </m:e>
                                  <m:sup>
                                    <m:r>
                                      <a:rPr kumimoji="1" lang="en-US" altLang="ja-JP" b="0" i="1" smtClean="0">
                                        <a:latin typeface="Cambria Math" panose="02040503050406030204" pitchFamily="18" charset="0"/>
                                        <a:ea typeface="Cambria Math" panose="02040503050406030204" pitchFamily="18" charset="0"/>
                                      </a:rPr>
                                      <m:t>2</m:t>
                                    </m:r>
                                  </m:sup>
                                </m:sSup>
                                <m:r>
                                  <a:rPr kumimoji="1" lang="en-US" altLang="ja-JP" b="0" i="1" smtClean="0">
                                    <a:latin typeface="Cambria Math" panose="02040503050406030204" pitchFamily="18" charset="0"/>
                                    <a:ea typeface="Cambria Math" panose="02040503050406030204" pitchFamily="18" charset="0"/>
                                  </a:rPr>
                                  <m:t>𝜃</m:t>
                                </m:r>
                                <m:sSup>
                                  <m:sSupPr>
                                    <m:ctrlPr>
                                      <a:rPr kumimoji="1" lang="en-US"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𝑒</m:t>
                                    </m:r>
                                  </m:e>
                                  <m:sup>
                                    <m:r>
                                      <a:rPr kumimoji="1" lang="en-US" altLang="ja-JP" b="0" i="1" smtClean="0">
                                        <a:latin typeface="Cambria Math" panose="02040503050406030204" pitchFamily="18" charset="0"/>
                                        <a:ea typeface="Cambria Math" panose="02040503050406030204" pitchFamily="18" charset="0"/>
                                      </a:rPr>
                                      <m:t>𝑖</m:t>
                                    </m:r>
                                    <m:r>
                                      <a:rPr kumimoji="1" lang="en-US" altLang="ja-JP" b="0" i="1" smtClean="0">
                                        <a:latin typeface="Cambria Math" panose="02040503050406030204" pitchFamily="18" charset="0"/>
                                        <a:ea typeface="Cambria Math" panose="02040503050406030204" pitchFamily="18" charset="0"/>
                                      </a:rPr>
                                      <m:t>𝜙</m:t>
                                    </m:r>
                                  </m:sup>
                                </m:sSup>
                              </m:oMath>
                            </m:oMathPara>
                          </a14:m>
                          <a:endParaRPr kumimoji="1" lang="ja-JP" altLang="en-US"/>
                        </a:p>
                      </a:txBody>
                      <a:tcPr/>
                    </a:tc>
                    <a:extLst>
                      <a:ext uri="{0D108BD9-81ED-4DB2-BD59-A6C34878D82A}">
                        <a16:rowId xmlns:a16="http://schemas.microsoft.com/office/drawing/2014/main" val="126948847"/>
                      </a:ext>
                    </a:extLst>
                  </a:tr>
                  <a:tr h="877585">
                    <a:tc>
                      <a:txBody>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0</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oMath>
                            </m:oMathPara>
                          </a14:m>
                          <a:endParaRPr kumimoji="1" lang="ja-JP" altLang="en-US"/>
                        </a:p>
                      </a:txBody>
                      <a:tcPr anchor="ctr"/>
                    </a:tc>
                    <a:tc>
                      <a:txBody>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0</m:t>
                                    </m:r>
                                  </m:sup>
                                </m:sSubSup>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3</m:t>
                                        </m:r>
                                      </m:num>
                                      <m:den>
                                        <m:r>
                                          <a:rPr kumimoji="1" lang="en-US" altLang="ja-JP" b="0" i="1" smtClean="0">
                                            <a:latin typeface="Cambria Math" panose="02040503050406030204" pitchFamily="18" charset="0"/>
                                          </a:rPr>
                                          <m:t>4</m:t>
                                        </m:r>
                                        <m:r>
                                          <a:rPr kumimoji="1" lang="en-US" altLang="ja-JP" b="0" i="1" smtClean="0">
                                            <a:latin typeface="Cambria Math" panose="02040503050406030204" pitchFamily="18" charset="0"/>
                                            <a:ea typeface="Cambria Math" panose="02040503050406030204" pitchFamily="18" charset="0"/>
                                          </a:rPr>
                                          <m:t>𝜋</m:t>
                                        </m:r>
                                      </m:den>
                                    </m:f>
                                  </m:e>
                                </m:rad>
                                <m:r>
                                  <a:rPr kumimoji="1" lang="en-US" altLang="ja-JP" b="0" i="1" smtClean="0">
                                    <a:latin typeface="Cambria Math" panose="02040503050406030204" pitchFamily="18" charset="0"/>
                                    <a:ea typeface="Cambria Math" panose="02040503050406030204" pitchFamily="18" charset="0"/>
                                  </a:rPr>
                                  <m:t>𝑐𝑜𝑠</m:t>
                                </m:r>
                                <m:r>
                                  <a:rPr kumimoji="1" lang="en-US" altLang="ja-JP" b="0" i="1" smtClean="0">
                                    <a:latin typeface="Cambria Math" panose="02040503050406030204" pitchFamily="18" charset="0"/>
                                    <a:ea typeface="Cambria Math" panose="02040503050406030204" pitchFamily="18" charset="0"/>
                                  </a:rPr>
                                  <m:t>𝜃</m:t>
                                </m:r>
                              </m:oMath>
                            </m:oMathPara>
                          </a14:m>
                          <a:endParaRPr kumimoji="1" lang="ja-JP" altLang="en-US"/>
                        </a:p>
                      </a:txBody>
                      <a:tcPr/>
                    </a:tc>
                    <a:extLst>
                      <a:ext uri="{0D108BD9-81ED-4DB2-BD59-A6C34878D82A}">
                        <a16:rowId xmlns:a16="http://schemas.microsoft.com/office/drawing/2014/main" val="3513292511"/>
                      </a:ext>
                    </a:extLst>
                  </a:tr>
                  <a:tr h="877585">
                    <a:tc>
                      <a:txBody>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2</m:t>
                                    </m:r>
                                  </m:sub>
                                  <m:sup>
                                    <m:r>
                                      <a:rPr kumimoji="1" lang="en-US" altLang="ja-JP" b="0" i="1" smtClean="0">
                                        <a:latin typeface="Cambria Math" panose="02040503050406030204" pitchFamily="18" charset="0"/>
                                      </a:rPr>
                                      <m:t>2</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3(1−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𝑥</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e>
                                  <m:sup>
                                    <m:r>
                                      <a:rPr kumimoji="1" lang="en-US" altLang="ja-JP" b="0" i="1" smtClean="0">
                                        <a:latin typeface="Cambria Math" panose="02040503050406030204" pitchFamily="18" charset="0"/>
                                      </a:rPr>
                                      <m:t> </m:t>
                                    </m:r>
                                  </m:sup>
                                </m:sSup>
                              </m:oMath>
                            </m:oMathPara>
                          </a14:m>
                          <a:endParaRPr kumimoji="1" lang="ja-JP" altLang="en-US"/>
                        </a:p>
                      </a:txBody>
                      <a:tcPr anchor="ctr"/>
                    </a:tc>
                    <a:tc>
                      <a:txBody>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2</m:t>
                                    </m:r>
                                  </m:sub>
                                  <m:sup>
                                    <m:r>
                                      <a:rPr kumimoji="1" lang="en-US" altLang="ja-JP" b="0" i="1" smtClean="0">
                                        <a:latin typeface="Cambria Math" panose="02040503050406030204" pitchFamily="18" charset="0"/>
                                      </a:rPr>
                                      <m:t>2</m:t>
                                    </m:r>
                                  </m:sup>
                                </m:sSubSup>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4</m:t>
                                    </m:r>
                                  </m:den>
                                </m:f>
                                <m:rad>
                                  <m:radPr>
                                    <m:degHide m:val="on"/>
                                    <m:ctrlPr>
                                      <a:rPr kumimoji="1" lang="en-US" altLang="ja-JP" b="0" i="1" smtClean="0">
                                        <a:latin typeface="Cambria Math" panose="02040503050406030204" pitchFamily="18" charset="0"/>
                                      </a:rPr>
                                    </m:ctrlPr>
                                  </m:radPr>
                                  <m:deg/>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15</m:t>
                                        </m:r>
                                      </m:num>
                                      <m:den>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ea typeface="Cambria Math" panose="02040503050406030204" pitchFamily="18" charset="0"/>
                                          </a:rPr>
                                          <m:t>𝜋</m:t>
                                        </m:r>
                                      </m:den>
                                    </m:f>
                                  </m:e>
                                </m:rad>
                                <m:sSup>
                                  <m:sSupPr>
                                    <m:ctrlPr>
                                      <a:rPr kumimoji="1" lang="en-US"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𝑠𝑖𝑛</m:t>
                                    </m:r>
                                  </m:e>
                                  <m:sup>
                                    <m:r>
                                      <a:rPr kumimoji="1" lang="en-US" altLang="ja-JP" b="0" i="1" smtClean="0">
                                        <a:latin typeface="Cambria Math" panose="02040503050406030204" pitchFamily="18" charset="0"/>
                                        <a:ea typeface="Cambria Math" panose="02040503050406030204" pitchFamily="18" charset="0"/>
                                      </a:rPr>
                                      <m:t>2</m:t>
                                    </m:r>
                                  </m:sup>
                                </m:sSup>
                                <m:r>
                                  <a:rPr kumimoji="1" lang="en-US" altLang="ja-JP" b="0" i="1" smtClean="0">
                                    <a:latin typeface="Cambria Math" panose="02040503050406030204" pitchFamily="18" charset="0"/>
                                    <a:ea typeface="Cambria Math" panose="02040503050406030204" pitchFamily="18" charset="0"/>
                                  </a:rPr>
                                  <m:t>𝜃</m:t>
                                </m:r>
                                <m:sSup>
                                  <m:sSupPr>
                                    <m:ctrlPr>
                                      <a:rPr kumimoji="1" lang="en-US"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𝑒</m:t>
                                    </m:r>
                                  </m:e>
                                  <m:sup>
                                    <m:r>
                                      <a:rPr kumimoji="1" lang="en-US" altLang="ja-JP" b="0" i="1" smtClean="0">
                                        <a:latin typeface="Cambria Math" panose="02040503050406030204" pitchFamily="18" charset="0"/>
                                        <a:ea typeface="Cambria Math" panose="02040503050406030204" pitchFamily="18" charset="0"/>
                                      </a:rPr>
                                      <m:t>2</m:t>
                                    </m:r>
                                    <m:r>
                                      <a:rPr kumimoji="1" lang="en-US" altLang="ja-JP" b="0" i="1" smtClean="0">
                                        <a:latin typeface="Cambria Math" panose="02040503050406030204" pitchFamily="18" charset="0"/>
                                        <a:ea typeface="Cambria Math" panose="02040503050406030204" pitchFamily="18" charset="0"/>
                                      </a:rPr>
                                      <m:t>𝑖</m:t>
                                    </m:r>
                                    <m:r>
                                      <a:rPr kumimoji="1" lang="en-US" altLang="ja-JP" b="0" i="1" smtClean="0">
                                        <a:latin typeface="Cambria Math" panose="02040503050406030204" pitchFamily="18" charset="0"/>
                                        <a:ea typeface="Cambria Math" panose="02040503050406030204" pitchFamily="18" charset="0"/>
                                      </a:rPr>
                                      <m:t>𝜙</m:t>
                                    </m:r>
                                  </m:sup>
                                </m:sSup>
                              </m:oMath>
                            </m:oMathPara>
                          </a14:m>
                          <a:endParaRPr kumimoji="1" lang="ja-JP" altLang="en-US"/>
                        </a:p>
                      </a:txBody>
                      <a:tcPr/>
                    </a:tc>
                    <a:extLst>
                      <a:ext uri="{0D108BD9-81ED-4DB2-BD59-A6C34878D82A}">
                        <a16:rowId xmlns:a16="http://schemas.microsoft.com/office/drawing/2014/main" val="265653855"/>
                      </a:ext>
                    </a:extLst>
                  </a:tr>
                  <a:tr h="877585">
                    <a:tc>
                      <a:txBody>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2</m:t>
                                    </m:r>
                                  </m:sub>
                                  <m:sup>
                                    <m:r>
                                      <a:rPr kumimoji="1" lang="en-US" altLang="ja-JP" b="0" i="1" smtClean="0">
                                        <a:latin typeface="Cambria Math" panose="02040503050406030204" pitchFamily="18" charset="0"/>
                                      </a:rPr>
                                      <m:t>1</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−3(1−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𝑥</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e>
                                  <m:sup>
                                    <m:r>
                                      <a:rPr kumimoji="1" lang="en-US" altLang="ja-JP" b="0" i="1" smtClean="0">
                                        <a:latin typeface="Cambria Math" panose="02040503050406030204" pitchFamily="18" charset="0"/>
                                      </a:rPr>
                                      <m:t>1/2</m:t>
                                    </m:r>
                                  </m:sup>
                                </m:sSup>
                                <m:r>
                                  <a:rPr kumimoji="1" lang="en-US" altLang="ja-JP" b="0" i="1" smtClean="0">
                                    <a:latin typeface="Cambria Math" panose="02040503050406030204" pitchFamily="18" charset="0"/>
                                  </a:rPr>
                                  <m:t>𝑥</m:t>
                                </m:r>
                              </m:oMath>
                            </m:oMathPara>
                          </a14:m>
                          <a:endParaRPr kumimoji="1" lang="ja-JP" altLang="en-US"/>
                        </a:p>
                      </a:txBody>
                      <a:tcPr anchor="ctr"/>
                    </a:tc>
                    <a:tc>
                      <a:txBody>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2</m:t>
                                    </m:r>
                                  </m:sub>
                                  <m:sup>
                                    <m:r>
                                      <a:rPr kumimoji="1" lang="en-US" altLang="ja-JP" b="0" i="1" smtClean="0">
                                        <a:latin typeface="Cambria Math" panose="02040503050406030204" pitchFamily="18" charset="0"/>
                                      </a:rPr>
                                      <m:t>1</m:t>
                                    </m:r>
                                  </m:sup>
                                </m:sSubSup>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15</m:t>
                                        </m:r>
                                      </m:num>
                                      <m:den>
                                        <m:r>
                                          <a:rPr kumimoji="1" lang="en-US" altLang="ja-JP" b="0" i="1" smtClean="0">
                                            <a:latin typeface="Cambria Math" panose="02040503050406030204" pitchFamily="18" charset="0"/>
                                          </a:rPr>
                                          <m:t>8</m:t>
                                        </m:r>
                                        <m:r>
                                          <a:rPr kumimoji="1" lang="en-US" altLang="ja-JP" b="0" i="1" smtClean="0">
                                            <a:latin typeface="Cambria Math" panose="02040503050406030204" pitchFamily="18" charset="0"/>
                                            <a:ea typeface="Cambria Math" panose="02040503050406030204" pitchFamily="18" charset="0"/>
                                          </a:rPr>
                                          <m:t>𝜋</m:t>
                                        </m:r>
                                      </m:den>
                                    </m:f>
                                  </m:e>
                                </m:rad>
                                <m:sSup>
                                  <m:sSupPr>
                                    <m:ctrlPr>
                                      <a:rPr kumimoji="1" lang="en-US"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𝑠𝑖𝑛</m:t>
                                    </m:r>
                                  </m:e>
                                  <m:sup>
                                    <m:r>
                                      <a:rPr kumimoji="1" lang="en-US" altLang="ja-JP" b="0" i="1" smtClean="0">
                                        <a:latin typeface="Cambria Math" panose="02040503050406030204" pitchFamily="18" charset="0"/>
                                        <a:ea typeface="Cambria Math" panose="02040503050406030204" pitchFamily="18" charset="0"/>
                                      </a:rPr>
                                      <m:t> </m:t>
                                    </m:r>
                                  </m:sup>
                                </m:sSup>
                                <m:r>
                                  <a:rPr kumimoji="1" lang="en-US" altLang="ja-JP" b="0" i="1" smtClean="0">
                                    <a:latin typeface="Cambria Math" panose="02040503050406030204" pitchFamily="18" charset="0"/>
                                    <a:ea typeface="Cambria Math" panose="02040503050406030204" pitchFamily="18" charset="0"/>
                                  </a:rPr>
                                  <m:t>𝜃</m:t>
                                </m:r>
                                <m:sSup>
                                  <m:sSupPr>
                                    <m:ctrlPr>
                                      <a:rPr kumimoji="1" lang="en-US"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𝑐𝑜𝑠</m:t>
                                    </m:r>
                                    <m:r>
                                      <a:rPr kumimoji="1" lang="en-US" altLang="ja-JP"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𝑒</m:t>
                                    </m:r>
                                  </m:e>
                                  <m:sup>
                                    <m:r>
                                      <a:rPr kumimoji="1" lang="en-US" altLang="ja-JP" b="0" i="1" smtClean="0">
                                        <a:latin typeface="Cambria Math" panose="02040503050406030204" pitchFamily="18" charset="0"/>
                                        <a:ea typeface="Cambria Math" panose="02040503050406030204" pitchFamily="18" charset="0"/>
                                      </a:rPr>
                                      <m:t>𝑖</m:t>
                                    </m:r>
                                    <m:r>
                                      <a:rPr kumimoji="1" lang="en-US" altLang="ja-JP" b="0" i="1" smtClean="0">
                                        <a:latin typeface="Cambria Math" panose="02040503050406030204" pitchFamily="18" charset="0"/>
                                        <a:ea typeface="Cambria Math" panose="02040503050406030204" pitchFamily="18" charset="0"/>
                                      </a:rPr>
                                      <m:t>𝜙</m:t>
                                    </m:r>
                                  </m:sup>
                                </m:sSup>
                              </m:oMath>
                            </m:oMathPara>
                          </a14:m>
                          <a:endParaRPr kumimoji="1" lang="ja-JP" altLang="en-US"/>
                        </a:p>
                      </a:txBody>
                      <a:tcPr/>
                    </a:tc>
                    <a:extLst>
                      <a:ext uri="{0D108BD9-81ED-4DB2-BD59-A6C34878D82A}">
                        <a16:rowId xmlns:a16="http://schemas.microsoft.com/office/drawing/2014/main" val="3297981299"/>
                      </a:ext>
                    </a:extLst>
                  </a:tr>
                  <a:tr h="1144512">
                    <a:tc>
                      <a:txBody>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2</m:t>
                                    </m:r>
                                  </m:sub>
                                  <m:sup>
                                    <m:r>
                                      <a:rPr kumimoji="1" lang="en-US" altLang="ja-JP" b="0" i="1" smtClean="0">
                                        <a:latin typeface="Cambria Math" panose="02040503050406030204" pitchFamily="18" charset="0"/>
                                      </a:rPr>
                                      <m:t>0</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(3</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𝑥</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−1)</m:t>
                                    </m:r>
                                  </m:e>
                                  <m:sup>
                                    <m:r>
                                      <a:rPr kumimoji="1" lang="en-US" altLang="ja-JP" b="0" i="1" smtClean="0">
                                        <a:latin typeface="Cambria Math" panose="02040503050406030204" pitchFamily="18" charset="0"/>
                                      </a:rPr>
                                      <m:t> </m:t>
                                    </m:r>
                                  </m:sup>
                                </m:sSup>
                              </m:oMath>
                            </m:oMathPara>
                          </a14:m>
                          <a:endParaRPr kumimoji="1" lang="ja-JP" altLang="en-US"/>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𝑌</m:t>
                                    </m:r>
                                  </m:e>
                                  <m:sub>
                                    <m:r>
                                      <a:rPr kumimoji="1" lang="en-US" altLang="ja-JP" b="0" i="1" smtClean="0">
                                        <a:latin typeface="Cambria Math" panose="02040503050406030204" pitchFamily="18" charset="0"/>
                                      </a:rPr>
                                      <m:t>2</m:t>
                                    </m:r>
                                  </m:sub>
                                  <m:sup>
                                    <m:r>
                                      <a:rPr kumimoji="1" lang="en-US" altLang="ja-JP" b="0" i="1" smtClean="0">
                                        <a:latin typeface="Cambria Math" panose="02040503050406030204" pitchFamily="18" charset="0"/>
                                      </a:rPr>
                                      <m:t>0</m:t>
                                    </m:r>
                                  </m:sup>
                                </m:sSubSup>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5</m:t>
                                        </m:r>
                                      </m:num>
                                      <m:den>
                                        <m:r>
                                          <a:rPr kumimoji="1" lang="en-US" altLang="ja-JP" b="0" i="1" smtClean="0">
                                            <a:latin typeface="Cambria Math" panose="02040503050406030204" pitchFamily="18" charset="0"/>
                                          </a:rPr>
                                          <m:t>4</m:t>
                                        </m:r>
                                        <m:r>
                                          <a:rPr kumimoji="1" lang="en-US" altLang="ja-JP" b="0" i="1" smtClean="0">
                                            <a:latin typeface="Cambria Math" panose="02040503050406030204" pitchFamily="18" charset="0"/>
                                            <a:ea typeface="Cambria Math" panose="02040503050406030204" pitchFamily="18" charset="0"/>
                                          </a:rPr>
                                          <m:t>𝜋</m:t>
                                        </m:r>
                                      </m:den>
                                    </m:f>
                                  </m:e>
                                </m:rad>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3</m:t>
                                    </m:r>
                                  </m:num>
                                  <m:den>
                                    <m:r>
                                      <a:rPr kumimoji="1" lang="en-US" altLang="ja-JP" b="0" i="1" smtClean="0">
                                        <a:latin typeface="Cambria Math" panose="02040503050406030204" pitchFamily="18" charset="0"/>
                                        <a:ea typeface="Cambria Math" panose="02040503050406030204" pitchFamily="18" charset="0"/>
                                      </a:rPr>
                                      <m:t>2</m:t>
                                    </m:r>
                                  </m:den>
                                </m:f>
                                <m:sSup>
                                  <m:sSupPr>
                                    <m:ctrlPr>
                                      <a:rPr kumimoji="1" lang="en-US"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𝑐𝑜𝑠</m:t>
                                    </m:r>
                                  </m:e>
                                  <m:sup>
                                    <m:r>
                                      <a:rPr kumimoji="1" lang="en-US" altLang="ja-JP" b="0" i="1" smtClean="0">
                                        <a:latin typeface="Cambria Math" panose="02040503050406030204" pitchFamily="18" charset="0"/>
                                        <a:ea typeface="Cambria Math" panose="02040503050406030204" pitchFamily="18" charset="0"/>
                                      </a:rPr>
                                      <m:t>2</m:t>
                                    </m:r>
                                  </m:sup>
                                </m:sSup>
                                <m:r>
                                  <a:rPr kumimoji="1" lang="en-US" altLang="ja-JP"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1</m:t>
                                    </m:r>
                                  </m:num>
                                  <m:den>
                                    <m:r>
                                      <a:rPr kumimoji="1" lang="en-US" altLang="ja-JP" b="0" i="1" smtClean="0">
                                        <a:latin typeface="Cambria Math" panose="02040503050406030204" pitchFamily="18" charset="0"/>
                                        <a:ea typeface="Cambria Math" panose="02040503050406030204" pitchFamily="18" charset="0"/>
                                      </a:rPr>
                                      <m:t>2</m:t>
                                    </m:r>
                                  </m:den>
                                </m:f>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a:p>
                        <a:p>
                          <a:endParaRPr kumimoji="1" lang="ja-JP" altLang="en-US"/>
                        </a:p>
                      </a:txBody>
                      <a:tcPr anchor="ctr"/>
                    </a:tc>
                    <a:extLst>
                      <a:ext uri="{0D108BD9-81ED-4DB2-BD59-A6C34878D82A}">
                        <a16:rowId xmlns:a16="http://schemas.microsoft.com/office/drawing/2014/main" val="1331262350"/>
                      </a:ext>
                    </a:extLst>
                  </a:tr>
                </a:tbl>
              </a:graphicData>
            </a:graphic>
          </p:graphicFrame>
        </mc:Choice>
        <mc:Fallback xmlns="">
          <p:graphicFrame>
            <p:nvGraphicFramePr>
              <p:cNvPr id="3" name="表 2">
                <a:extLst>
                  <a:ext uri="{FF2B5EF4-FFF2-40B4-BE49-F238E27FC236}">
                    <a16:creationId xmlns:a16="http://schemas.microsoft.com/office/drawing/2014/main" id="{02F30C7D-0DA8-B849-8782-91803D02B2D2}"/>
                  </a:ext>
                </a:extLst>
              </p:cNvPr>
              <p:cNvGraphicFramePr>
                <a:graphicFrameLocks noGrp="1"/>
              </p:cNvGraphicFramePr>
              <p:nvPr>
                <p:extLst>
                  <p:ext uri="{D42A27DB-BD31-4B8C-83A1-F6EECF244321}">
                    <p14:modId xmlns:p14="http://schemas.microsoft.com/office/powerpoint/2010/main" val="520996918"/>
                  </p:ext>
                </p:extLst>
              </p:nvPr>
            </p:nvGraphicFramePr>
            <p:xfrm>
              <a:off x="2032000" y="1061476"/>
              <a:ext cx="8128000" cy="5685666"/>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133595280"/>
                        </a:ext>
                      </a:extLst>
                    </a:gridCol>
                    <a:gridCol w="4064000">
                      <a:extLst>
                        <a:ext uri="{9D8B030D-6E8A-4147-A177-3AD203B41FA5}">
                          <a16:colId xmlns:a16="http://schemas.microsoft.com/office/drawing/2014/main" val="3644261352"/>
                        </a:ext>
                      </a:extLst>
                    </a:gridCol>
                  </a:tblGrid>
                  <a:tr h="901891">
                    <a:tc>
                      <a:txBody>
                        <a:bodyPr/>
                        <a:lstStyle/>
                        <a:p>
                          <a:endParaRPr lang="ja-JP"/>
                        </a:p>
                      </a:txBody>
                      <a:tcPr anchor="ctr">
                        <a:blipFill>
                          <a:blip r:embed="rId3"/>
                          <a:stretch>
                            <a:fillRect l="-313" r="-100313" b="-532394"/>
                          </a:stretch>
                        </a:blipFill>
                      </a:tcPr>
                    </a:tc>
                    <a:tc>
                      <a:txBody>
                        <a:bodyPr/>
                        <a:lstStyle/>
                        <a:p>
                          <a:endParaRPr lang="ja-JP"/>
                        </a:p>
                      </a:txBody>
                      <a:tcPr>
                        <a:blipFill>
                          <a:blip r:embed="rId3"/>
                          <a:stretch>
                            <a:fillRect l="-100313" r="-313" b="-532394"/>
                          </a:stretch>
                        </a:blipFill>
                      </a:tcPr>
                    </a:tc>
                    <a:extLst>
                      <a:ext uri="{0D108BD9-81ED-4DB2-BD59-A6C34878D82A}">
                        <a16:rowId xmlns:a16="http://schemas.microsoft.com/office/drawing/2014/main" val="2201342015"/>
                      </a:ext>
                    </a:extLst>
                  </a:tr>
                  <a:tr h="901891">
                    <a:tc>
                      <a:txBody>
                        <a:bodyPr/>
                        <a:lstStyle/>
                        <a:p>
                          <a:endParaRPr lang="ja-JP"/>
                        </a:p>
                      </a:txBody>
                      <a:tcPr anchor="ctr">
                        <a:blipFill>
                          <a:blip r:embed="rId3"/>
                          <a:stretch>
                            <a:fillRect l="-313" t="-100000" r="-100313" b="-432394"/>
                          </a:stretch>
                        </a:blipFill>
                      </a:tcPr>
                    </a:tc>
                    <a:tc>
                      <a:txBody>
                        <a:bodyPr/>
                        <a:lstStyle/>
                        <a:p>
                          <a:endParaRPr lang="ja-JP"/>
                        </a:p>
                      </a:txBody>
                      <a:tcPr>
                        <a:blipFill>
                          <a:blip r:embed="rId3"/>
                          <a:stretch>
                            <a:fillRect l="-100313" t="-100000" r="-313" b="-432394"/>
                          </a:stretch>
                        </a:blipFill>
                      </a:tcPr>
                    </a:tc>
                    <a:extLst>
                      <a:ext uri="{0D108BD9-81ED-4DB2-BD59-A6C34878D82A}">
                        <a16:rowId xmlns:a16="http://schemas.microsoft.com/office/drawing/2014/main" val="126948847"/>
                      </a:ext>
                    </a:extLst>
                  </a:tr>
                  <a:tr h="901891">
                    <a:tc>
                      <a:txBody>
                        <a:bodyPr/>
                        <a:lstStyle/>
                        <a:p>
                          <a:endParaRPr lang="ja-JP"/>
                        </a:p>
                      </a:txBody>
                      <a:tcPr anchor="ctr">
                        <a:blipFill>
                          <a:blip r:embed="rId3"/>
                          <a:stretch>
                            <a:fillRect l="-313" t="-197222" r="-100313" b="-326389"/>
                          </a:stretch>
                        </a:blipFill>
                      </a:tcPr>
                    </a:tc>
                    <a:tc>
                      <a:txBody>
                        <a:bodyPr/>
                        <a:lstStyle/>
                        <a:p>
                          <a:endParaRPr lang="ja-JP"/>
                        </a:p>
                      </a:txBody>
                      <a:tcPr>
                        <a:blipFill>
                          <a:blip r:embed="rId3"/>
                          <a:stretch>
                            <a:fillRect l="-100313" t="-197222" r="-313" b="-326389"/>
                          </a:stretch>
                        </a:blipFill>
                      </a:tcPr>
                    </a:tc>
                    <a:extLst>
                      <a:ext uri="{0D108BD9-81ED-4DB2-BD59-A6C34878D82A}">
                        <a16:rowId xmlns:a16="http://schemas.microsoft.com/office/drawing/2014/main" val="3513292511"/>
                      </a:ext>
                    </a:extLst>
                  </a:tr>
                  <a:tr h="901891">
                    <a:tc>
                      <a:txBody>
                        <a:bodyPr/>
                        <a:lstStyle/>
                        <a:p>
                          <a:endParaRPr lang="ja-JP"/>
                        </a:p>
                      </a:txBody>
                      <a:tcPr anchor="ctr">
                        <a:blipFill>
                          <a:blip r:embed="rId3"/>
                          <a:stretch>
                            <a:fillRect l="-313" t="-301408" r="-100313" b="-230986"/>
                          </a:stretch>
                        </a:blipFill>
                      </a:tcPr>
                    </a:tc>
                    <a:tc>
                      <a:txBody>
                        <a:bodyPr/>
                        <a:lstStyle/>
                        <a:p>
                          <a:endParaRPr lang="ja-JP"/>
                        </a:p>
                      </a:txBody>
                      <a:tcPr>
                        <a:blipFill>
                          <a:blip r:embed="rId3"/>
                          <a:stretch>
                            <a:fillRect l="-100313" t="-301408" r="-313" b="-230986"/>
                          </a:stretch>
                        </a:blipFill>
                      </a:tcPr>
                    </a:tc>
                    <a:extLst>
                      <a:ext uri="{0D108BD9-81ED-4DB2-BD59-A6C34878D82A}">
                        <a16:rowId xmlns:a16="http://schemas.microsoft.com/office/drawing/2014/main" val="265653855"/>
                      </a:ext>
                    </a:extLst>
                  </a:tr>
                  <a:tr h="901891">
                    <a:tc>
                      <a:txBody>
                        <a:bodyPr/>
                        <a:lstStyle/>
                        <a:p>
                          <a:endParaRPr lang="ja-JP"/>
                        </a:p>
                      </a:txBody>
                      <a:tcPr anchor="ctr">
                        <a:blipFill>
                          <a:blip r:embed="rId3"/>
                          <a:stretch>
                            <a:fillRect l="-313" t="-401408" r="-100313" b="-130986"/>
                          </a:stretch>
                        </a:blipFill>
                      </a:tcPr>
                    </a:tc>
                    <a:tc>
                      <a:txBody>
                        <a:bodyPr/>
                        <a:lstStyle/>
                        <a:p>
                          <a:endParaRPr lang="ja-JP"/>
                        </a:p>
                      </a:txBody>
                      <a:tcPr>
                        <a:blipFill>
                          <a:blip r:embed="rId3"/>
                          <a:stretch>
                            <a:fillRect l="-100313" t="-401408" r="-313" b="-130986"/>
                          </a:stretch>
                        </a:blipFill>
                      </a:tcPr>
                    </a:tc>
                    <a:extLst>
                      <a:ext uri="{0D108BD9-81ED-4DB2-BD59-A6C34878D82A}">
                        <a16:rowId xmlns:a16="http://schemas.microsoft.com/office/drawing/2014/main" val="3297981299"/>
                      </a:ext>
                    </a:extLst>
                  </a:tr>
                  <a:tr h="1176211">
                    <a:tc>
                      <a:txBody>
                        <a:bodyPr/>
                        <a:lstStyle/>
                        <a:p>
                          <a:endParaRPr lang="ja-JP"/>
                        </a:p>
                      </a:txBody>
                      <a:tcPr anchor="ctr">
                        <a:blipFill>
                          <a:blip r:embed="rId3"/>
                          <a:stretch>
                            <a:fillRect l="-313" t="-382796" r="-100313"/>
                          </a:stretch>
                        </a:blipFill>
                      </a:tcPr>
                    </a:tc>
                    <a:tc>
                      <a:txBody>
                        <a:bodyPr/>
                        <a:lstStyle/>
                        <a:p>
                          <a:endParaRPr lang="ja-JP"/>
                        </a:p>
                      </a:txBody>
                      <a:tcPr anchor="ctr">
                        <a:blipFill>
                          <a:blip r:embed="rId3"/>
                          <a:stretch>
                            <a:fillRect l="-100313" t="-382796" r="-313"/>
                          </a:stretch>
                        </a:blipFill>
                      </a:tcPr>
                    </a:tc>
                    <a:extLst>
                      <a:ext uri="{0D108BD9-81ED-4DB2-BD59-A6C34878D82A}">
                        <a16:rowId xmlns:a16="http://schemas.microsoft.com/office/drawing/2014/main" val="1331262350"/>
                      </a:ext>
                    </a:extLst>
                  </a:tr>
                </a:tbl>
              </a:graphicData>
            </a:graphic>
          </p:graphicFrame>
        </mc:Fallback>
      </mc:AlternateContent>
    </p:spTree>
    <p:extLst>
      <p:ext uri="{BB962C8B-B14F-4D97-AF65-F5344CB8AC3E}">
        <p14:creationId xmlns:p14="http://schemas.microsoft.com/office/powerpoint/2010/main" val="4129712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kumimoji="1" lang="ja-JP" altLang="en-US" sz="5400"/>
              <a:t>論文中のルジャンドル陪関数</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33</a:t>
            </a:fld>
            <a:endParaRPr kumimoji="1" lang="ja-JP" altLang="en-US"/>
          </a:p>
        </p:txBody>
      </p:sp>
      <p:pic>
        <p:nvPicPr>
          <p:cNvPr id="6" name="図 5">
            <a:extLst>
              <a:ext uri="{FF2B5EF4-FFF2-40B4-BE49-F238E27FC236}">
                <a16:creationId xmlns:a16="http://schemas.microsoft.com/office/drawing/2014/main" id="{F5042735-50A3-CE43-A043-4C1687D15BE7}"/>
              </a:ext>
            </a:extLst>
          </p:cNvPr>
          <p:cNvPicPr>
            <a:picLocks noChangeAspect="1"/>
          </p:cNvPicPr>
          <p:nvPr/>
        </p:nvPicPr>
        <p:blipFill rotWithShape="1">
          <a:blip r:embed="rId3">
            <a:extLst>
              <a:ext uri="{28A0092B-C50C-407E-A947-70E740481C1C}">
                <a14:useLocalDpi xmlns:a14="http://schemas.microsoft.com/office/drawing/2010/main" val="0"/>
              </a:ext>
            </a:extLst>
          </a:blip>
          <a:srcRect l="-1" t="12402" r="49721"/>
          <a:stretch/>
        </p:blipFill>
        <p:spPr>
          <a:xfrm>
            <a:off x="0" y="1710531"/>
            <a:ext cx="4872038" cy="4260850"/>
          </a:xfrm>
          <a:prstGeom prst="rect">
            <a:avLst/>
          </a:prstGeom>
        </p:spPr>
      </p:pic>
      <p:pic>
        <p:nvPicPr>
          <p:cNvPr id="8" name="図 7">
            <a:extLst>
              <a:ext uri="{FF2B5EF4-FFF2-40B4-BE49-F238E27FC236}">
                <a16:creationId xmlns:a16="http://schemas.microsoft.com/office/drawing/2014/main" id="{04344037-7BF3-844E-A67E-6A484A8BF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668" y="1586706"/>
            <a:ext cx="5967132" cy="4508500"/>
          </a:xfrm>
          <a:prstGeom prst="rect">
            <a:avLst/>
          </a:prstGeom>
        </p:spPr>
      </p:pic>
    </p:spTree>
    <p:extLst>
      <p:ext uri="{BB962C8B-B14F-4D97-AF65-F5344CB8AC3E}">
        <p14:creationId xmlns:p14="http://schemas.microsoft.com/office/powerpoint/2010/main" val="2192940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873"/>
            <a:ext cx="12192000" cy="1325563"/>
          </a:xfrm>
          <a:gradFill>
            <a:gsLst>
              <a:gs pos="0">
                <a:srgbClr val="0070C0"/>
              </a:gs>
              <a:gs pos="100000">
                <a:prstClr val="white"/>
              </a:gs>
            </a:gsLst>
          </a:gradFill>
        </p:spPr>
        <p:txBody>
          <a:bodyPr>
            <a:normAutofit/>
          </a:bodyPr>
          <a:lstStyle/>
          <a:p>
            <a:r>
              <a:rPr kumimoji="1" lang="ja-JP" altLang="en-US" sz="5400"/>
              <a:t>ルジャンドル陪関数とは</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34</a:t>
            </a:fld>
            <a:endParaRPr kumimoji="1" lang="ja-JP" altLang="en-US"/>
          </a:p>
        </p:txBody>
      </p:sp>
      <mc:AlternateContent xmlns:mc="http://schemas.openxmlformats.org/markup-compatibility/2006" xmlns:a14="http://schemas.microsoft.com/office/drawing/2010/main">
        <mc:Choice Requires="a14">
          <p:sp>
            <p:nvSpPr>
              <p:cNvPr id="7" name="コンテンツ プレースホルダー 4">
                <a:extLst>
                  <a:ext uri="{FF2B5EF4-FFF2-40B4-BE49-F238E27FC236}">
                    <a16:creationId xmlns:a16="http://schemas.microsoft.com/office/drawing/2014/main" id="{B88D2A7C-6A8E-F24A-BAC4-F9267E5D80D2}"/>
                  </a:ext>
                </a:extLst>
              </p:cNvPr>
              <p:cNvSpPr>
                <a:spLocks noGrp="1"/>
              </p:cNvSpPr>
              <p:nvPr>
                <p:ph idx="1"/>
              </p:nvPr>
            </p:nvSpPr>
            <p:spPr>
              <a:xfrm>
                <a:off x="838200" y="1825625"/>
                <a:ext cx="10515600" cy="4351338"/>
              </a:xfrm>
            </p:spPr>
            <p:txBody>
              <a:bodyPr/>
              <a:lstStyle/>
              <a:p>
                <a:r>
                  <a:rPr lang="ja-JP" altLang="en-US"/>
                  <a:t>関数</a:t>
                </a:r>
                <a14:m>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oMath>
                </a14:m>
                <a:r>
                  <a:rPr lang="ja-JP" altLang="en-US" dirty="0"/>
                  <a:t>を</a:t>
                </a:r>
                <a:r>
                  <a:rPr lang="ja-JP" altLang="en-US"/>
                  <a:t>展開するのに便利な直交関数</a:t>
                </a:r>
                <a:endParaRPr lang="en-US" altLang="ja-JP" dirty="0"/>
              </a:p>
            </p:txBody>
          </p:sp>
        </mc:Choice>
        <mc:Fallback xmlns="">
          <p:sp>
            <p:nvSpPr>
              <p:cNvPr id="7" name="コンテンツ プレースホルダー 4">
                <a:extLst>
                  <a:ext uri="{FF2B5EF4-FFF2-40B4-BE49-F238E27FC236}">
                    <a16:creationId xmlns:a16="http://schemas.microsoft.com/office/drawing/2014/main" id="{B88D2A7C-6A8E-F24A-BAC4-F9267E5D80D2}"/>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568" t="-4386"/>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6077C7E7-A7AE-4343-868E-FB75DE2FA9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9787" y="1860551"/>
            <a:ext cx="812800" cy="558800"/>
          </a:xfrm>
          <a:prstGeom prst="rect">
            <a:avLst/>
          </a:prstGeom>
        </p:spPr>
      </p:pic>
      <p:pic>
        <p:nvPicPr>
          <p:cNvPr id="11" name="図 10">
            <a:extLst>
              <a:ext uri="{FF2B5EF4-FFF2-40B4-BE49-F238E27FC236}">
                <a16:creationId xmlns:a16="http://schemas.microsoft.com/office/drawing/2014/main" id="{45849665-07A0-0F41-AE79-4F451F69F6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421" y="2972593"/>
            <a:ext cx="6629400" cy="2057400"/>
          </a:xfrm>
          <a:prstGeom prst="rect">
            <a:avLst/>
          </a:prstGeom>
        </p:spPr>
      </p:pic>
      <p:pic>
        <p:nvPicPr>
          <p:cNvPr id="13" name="図 12">
            <a:extLst>
              <a:ext uri="{FF2B5EF4-FFF2-40B4-BE49-F238E27FC236}">
                <a16:creationId xmlns:a16="http://schemas.microsoft.com/office/drawing/2014/main" id="{462338A0-0BE0-8440-A5F3-277E05EA2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7600" y="2541478"/>
            <a:ext cx="4123979" cy="2919631"/>
          </a:xfrm>
          <a:prstGeom prst="rect">
            <a:avLst/>
          </a:prstGeom>
        </p:spPr>
      </p:pic>
      <p:pic>
        <p:nvPicPr>
          <p:cNvPr id="15" name="図 14">
            <a:extLst>
              <a:ext uri="{FF2B5EF4-FFF2-40B4-BE49-F238E27FC236}">
                <a16:creationId xmlns:a16="http://schemas.microsoft.com/office/drawing/2014/main" id="{D847E89C-D4A7-C54A-A51D-BA393F34059D}"/>
              </a:ext>
            </a:extLst>
          </p:cNvPr>
          <p:cNvPicPr>
            <a:picLocks noChangeAspect="1"/>
          </p:cNvPicPr>
          <p:nvPr/>
        </p:nvPicPr>
        <p:blipFill rotWithShape="1">
          <a:blip r:embed="rId7">
            <a:extLst>
              <a:ext uri="{28A0092B-C50C-407E-A947-70E740481C1C}">
                <a14:useLocalDpi xmlns:a14="http://schemas.microsoft.com/office/drawing/2010/main" val="0"/>
              </a:ext>
            </a:extLst>
          </a:blip>
          <a:srcRect r="21942" b="-6428"/>
          <a:stretch/>
        </p:blipFill>
        <p:spPr>
          <a:xfrm>
            <a:off x="1972021" y="5224571"/>
            <a:ext cx="4123979" cy="473075"/>
          </a:xfrm>
          <a:prstGeom prst="rect">
            <a:avLst/>
          </a:prstGeom>
        </p:spPr>
      </p:pic>
    </p:spTree>
    <p:extLst>
      <p:ext uri="{BB962C8B-B14F-4D97-AF65-F5344CB8AC3E}">
        <p14:creationId xmlns:p14="http://schemas.microsoft.com/office/powerpoint/2010/main" val="1005015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線コネクタ 14"/>
          <p:cNvCxnSpPr/>
          <p:nvPr/>
        </p:nvCxnSpPr>
        <p:spPr>
          <a:xfrm flipV="1">
            <a:off x="1874907" y="3333307"/>
            <a:ext cx="2064456" cy="2244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境界条件について</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35</a:t>
            </a:fld>
            <a:endParaRPr kumimoji="1" lang="ja-JP" altLang="en-US"/>
          </a:p>
        </p:txBody>
      </p:sp>
      <p:sp>
        <p:nvSpPr>
          <p:cNvPr id="7" name="テキスト ボックス 6"/>
          <p:cNvSpPr txBox="1"/>
          <p:nvPr/>
        </p:nvSpPr>
        <p:spPr>
          <a:xfrm>
            <a:off x="1642730" y="1653362"/>
            <a:ext cx="3558346" cy="707886"/>
          </a:xfrm>
          <a:prstGeom prst="rect">
            <a:avLst/>
          </a:prstGeom>
          <a:noFill/>
        </p:spPr>
        <p:txBody>
          <a:bodyPr wrap="none" rtlCol="0">
            <a:spAutoFit/>
          </a:bodyPr>
          <a:lstStyle/>
          <a:p>
            <a:r>
              <a:rPr kumimoji="1" lang="en-US" altLang="ja-JP" sz="4000" dirty="0"/>
              <a:t>Stress-free </a:t>
            </a:r>
            <a:r>
              <a:rPr kumimoji="1" lang="ja-JP" altLang="en-US" sz="4000" dirty="0"/>
              <a:t>境界</a:t>
            </a:r>
          </a:p>
        </p:txBody>
      </p:sp>
      <p:sp>
        <p:nvSpPr>
          <p:cNvPr id="8" name="パイ 7"/>
          <p:cNvSpPr/>
          <p:nvPr/>
        </p:nvSpPr>
        <p:spPr>
          <a:xfrm flipH="1">
            <a:off x="-1183776" y="2518205"/>
            <a:ext cx="6120000" cy="6120000"/>
          </a:xfrm>
          <a:prstGeom prst="pie">
            <a:avLst>
              <a:gd name="adj1" fmla="val 10772210"/>
              <a:gd name="adj2" fmla="val 1620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p:cNvSpPr/>
          <p:nvPr/>
        </p:nvSpPr>
        <p:spPr>
          <a:xfrm flipH="1">
            <a:off x="91212" y="3795823"/>
            <a:ext cx="3567391" cy="3567391"/>
          </a:xfrm>
          <a:prstGeom prst="pie">
            <a:avLst>
              <a:gd name="adj1" fmla="val 10772210"/>
              <a:gd name="adj2" fmla="val 1620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右矢印 12"/>
          <p:cNvSpPr/>
          <p:nvPr/>
        </p:nvSpPr>
        <p:spPr>
          <a:xfrm rot="13552076">
            <a:off x="3401724" y="3027931"/>
            <a:ext cx="965359" cy="496907"/>
          </a:xfrm>
          <a:prstGeom prst="rightArrow">
            <a:avLst>
              <a:gd name="adj1" fmla="val 50000"/>
              <a:gd name="adj2" fmla="val 913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13552076">
            <a:off x="2532097" y="3967141"/>
            <a:ext cx="965359" cy="496907"/>
          </a:xfrm>
          <a:prstGeom prst="rightArrow">
            <a:avLst>
              <a:gd name="adj1" fmla="val 50000"/>
              <a:gd name="adj2" fmla="val 913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V="1">
            <a:off x="7776127" y="3504715"/>
            <a:ext cx="2064456" cy="2244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8145733" y="1653362"/>
            <a:ext cx="2250937" cy="707886"/>
          </a:xfrm>
          <a:prstGeom prst="rect">
            <a:avLst/>
          </a:prstGeom>
          <a:noFill/>
        </p:spPr>
        <p:txBody>
          <a:bodyPr wrap="none" rtlCol="0">
            <a:spAutoFit/>
          </a:bodyPr>
          <a:lstStyle/>
          <a:p>
            <a:r>
              <a:rPr kumimoji="1" lang="en-US" altLang="ja-JP" sz="4000" dirty="0"/>
              <a:t>rigid </a:t>
            </a:r>
            <a:r>
              <a:rPr kumimoji="1" lang="ja-JP" altLang="en-US" sz="4000" dirty="0"/>
              <a:t>境界</a:t>
            </a:r>
          </a:p>
        </p:txBody>
      </p:sp>
      <p:sp>
        <p:nvSpPr>
          <p:cNvPr id="23" name="パイ 22"/>
          <p:cNvSpPr/>
          <p:nvPr/>
        </p:nvSpPr>
        <p:spPr>
          <a:xfrm flipH="1">
            <a:off x="4717444" y="2689613"/>
            <a:ext cx="6120000" cy="6120000"/>
          </a:xfrm>
          <a:prstGeom prst="pie">
            <a:avLst>
              <a:gd name="adj1" fmla="val 10772210"/>
              <a:gd name="adj2" fmla="val 1620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パイ 23"/>
          <p:cNvSpPr/>
          <p:nvPr/>
        </p:nvSpPr>
        <p:spPr>
          <a:xfrm flipH="1">
            <a:off x="5992432" y="3967231"/>
            <a:ext cx="3567391" cy="3567391"/>
          </a:xfrm>
          <a:prstGeom prst="pie">
            <a:avLst>
              <a:gd name="adj1" fmla="val 10772210"/>
              <a:gd name="adj2" fmla="val 1620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右矢印 25"/>
          <p:cNvSpPr/>
          <p:nvPr/>
        </p:nvSpPr>
        <p:spPr>
          <a:xfrm rot="13552076">
            <a:off x="8433317" y="4138549"/>
            <a:ext cx="965359" cy="496907"/>
          </a:xfrm>
          <a:prstGeom prst="rightArrow">
            <a:avLst>
              <a:gd name="adj1" fmla="val 50000"/>
              <a:gd name="adj2" fmla="val 913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9730664" y="2899809"/>
            <a:ext cx="444352" cy="707886"/>
          </a:xfrm>
          <a:prstGeom prst="rect">
            <a:avLst/>
          </a:prstGeom>
          <a:noFill/>
        </p:spPr>
        <p:txBody>
          <a:bodyPr wrap="none" rtlCol="0">
            <a:spAutoFit/>
          </a:bodyPr>
          <a:lstStyle/>
          <a:p>
            <a:r>
              <a:rPr lang="en-US" altLang="ja-JP" sz="4000" dirty="0"/>
              <a:t>0</a:t>
            </a:r>
            <a:endParaRPr kumimoji="1" lang="ja-JP" altLang="en-US" sz="4000" dirty="0"/>
          </a:p>
        </p:txBody>
      </p:sp>
      <p:sp>
        <p:nvSpPr>
          <p:cNvPr id="29" name="右矢印 28"/>
          <p:cNvSpPr/>
          <p:nvPr/>
        </p:nvSpPr>
        <p:spPr>
          <a:xfrm rot="16200000">
            <a:off x="3159933" y="5244760"/>
            <a:ext cx="965359" cy="496907"/>
          </a:xfrm>
          <a:prstGeom prst="rightArrow">
            <a:avLst>
              <a:gd name="adj1" fmla="val 50000"/>
              <a:gd name="adj2" fmla="val 913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rot="10800000">
            <a:off x="1329913" y="3561946"/>
            <a:ext cx="965359" cy="496907"/>
          </a:xfrm>
          <a:prstGeom prst="rightArrow">
            <a:avLst>
              <a:gd name="adj1" fmla="val 50000"/>
              <a:gd name="adj2" fmla="val 913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rot="16200000">
            <a:off x="4483218" y="5244759"/>
            <a:ext cx="965359" cy="496907"/>
          </a:xfrm>
          <a:prstGeom prst="rightArrow">
            <a:avLst>
              <a:gd name="adj1" fmla="val 50000"/>
              <a:gd name="adj2" fmla="val 913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10800000">
            <a:off x="1329913" y="2240079"/>
            <a:ext cx="965359" cy="496907"/>
          </a:xfrm>
          <a:prstGeom prst="rightArrow">
            <a:avLst>
              <a:gd name="adj1" fmla="val 50000"/>
              <a:gd name="adj2" fmla="val 913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右矢印 34"/>
          <p:cNvSpPr/>
          <p:nvPr/>
        </p:nvSpPr>
        <p:spPr>
          <a:xfrm rot="10800000">
            <a:off x="7268326" y="3712988"/>
            <a:ext cx="965359" cy="496907"/>
          </a:xfrm>
          <a:prstGeom prst="rightArrow">
            <a:avLst>
              <a:gd name="adj1" fmla="val 50000"/>
              <a:gd name="adj2" fmla="val 913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16200000">
            <a:off x="9108619" y="5452927"/>
            <a:ext cx="965359" cy="496907"/>
          </a:xfrm>
          <a:prstGeom prst="rightArrow">
            <a:avLst>
              <a:gd name="adj1" fmla="val 50000"/>
              <a:gd name="adj2" fmla="val 913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0837444" y="5395670"/>
            <a:ext cx="444352" cy="707886"/>
          </a:xfrm>
          <a:prstGeom prst="rect">
            <a:avLst/>
          </a:prstGeom>
          <a:noFill/>
        </p:spPr>
        <p:txBody>
          <a:bodyPr wrap="none" rtlCol="0">
            <a:spAutoFit/>
          </a:bodyPr>
          <a:lstStyle/>
          <a:p>
            <a:r>
              <a:rPr lang="en-US" altLang="ja-JP" sz="4000" dirty="0"/>
              <a:t>0</a:t>
            </a:r>
            <a:endParaRPr kumimoji="1" lang="ja-JP" altLang="en-US" sz="4000" dirty="0"/>
          </a:p>
        </p:txBody>
      </p:sp>
      <p:sp>
        <p:nvSpPr>
          <p:cNvPr id="38" name="テキスト ボックス 37"/>
          <p:cNvSpPr txBox="1"/>
          <p:nvPr/>
        </p:nvSpPr>
        <p:spPr>
          <a:xfrm>
            <a:off x="7528829" y="2057544"/>
            <a:ext cx="444352" cy="707886"/>
          </a:xfrm>
          <a:prstGeom prst="rect">
            <a:avLst/>
          </a:prstGeom>
          <a:noFill/>
        </p:spPr>
        <p:txBody>
          <a:bodyPr wrap="none" rtlCol="0">
            <a:spAutoFit/>
          </a:bodyPr>
          <a:lstStyle/>
          <a:p>
            <a:r>
              <a:rPr lang="en-US" altLang="ja-JP" sz="4000" dirty="0"/>
              <a:t>0</a:t>
            </a:r>
            <a:endParaRPr kumimoji="1" lang="ja-JP" altLang="en-US" sz="4000" dirty="0"/>
          </a:p>
        </p:txBody>
      </p:sp>
      <p:sp>
        <p:nvSpPr>
          <p:cNvPr id="40" name="テキスト ボックス 39"/>
          <p:cNvSpPr txBox="1"/>
          <p:nvPr/>
        </p:nvSpPr>
        <p:spPr>
          <a:xfrm>
            <a:off x="3307561" y="3831766"/>
            <a:ext cx="426720" cy="707886"/>
          </a:xfrm>
          <a:prstGeom prst="rect">
            <a:avLst/>
          </a:prstGeom>
          <a:noFill/>
        </p:spPr>
        <p:txBody>
          <a:bodyPr wrap="none" rtlCol="0">
            <a:spAutoFit/>
          </a:bodyPr>
          <a:lstStyle/>
          <a:p>
            <a:r>
              <a:rPr kumimoji="1" lang="en-US" altLang="ja-JP" sz="4000" b="1" dirty="0"/>
              <a:t>v</a:t>
            </a:r>
            <a:endParaRPr kumimoji="1" lang="ja-JP" altLang="en-US" sz="4000" b="1" dirty="0"/>
          </a:p>
        </p:txBody>
      </p:sp>
      <p:sp>
        <p:nvSpPr>
          <p:cNvPr id="30" name="テキスト ボックス 29"/>
          <p:cNvSpPr txBox="1"/>
          <p:nvPr/>
        </p:nvSpPr>
        <p:spPr>
          <a:xfrm>
            <a:off x="4115043" y="2819699"/>
            <a:ext cx="426720" cy="707886"/>
          </a:xfrm>
          <a:prstGeom prst="rect">
            <a:avLst/>
          </a:prstGeom>
          <a:noFill/>
        </p:spPr>
        <p:txBody>
          <a:bodyPr wrap="none" rtlCol="0">
            <a:spAutoFit/>
          </a:bodyPr>
          <a:lstStyle/>
          <a:p>
            <a:r>
              <a:rPr kumimoji="1" lang="en-US" altLang="ja-JP" sz="4000" b="1" dirty="0"/>
              <a:t>v</a:t>
            </a:r>
            <a:endParaRPr kumimoji="1" lang="ja-JP" altLang="en-US" sz="4000" b="1" dirty="0"/>
          </a:p>
        </p:txBody>
      </p:sp>
      <p:sp>
        <p:nvSpPr>
          <p:cNvPr id="34" name="テキスト ボックス 33">
            <a:extLst>
              <a:ext uri="{FF2B5EF4-FFF2-40B4-BE49-F238E27FC236}">
                <a16:creationId xmlns:a16="http://schemas.microsoft.com/office/drawing/2014/main" id="{58305705-75AD-BE40-8DFB-047611EA0DC5}"/>
              </a:ext>
            </a:extLst>
          </p:cNvPr>
          <p:cNvSpPr txBox="1"/>
          <p:nvPr/>
        </p:nvSpPr>
        <p:spPr>
          <a:xfrm>
            <a:off x="1487202" y="6159607"/>
            <a:ext cx="4286751" cy="461665"/>
          </a:xfrm>
          <a:prstGeom prst="rect">
            <a:avLst/>
          </a:prstGeom>
          <a:noFill/>
        </p:spPr>
        <p:txBody>
          <a:bodyPr wrap="none" rtlCol="0">
            <a:spAutoFit/>
          </a:bodyPr>
          <a:lstStyle/>
          <a:p>
            <a:r>
              <a:rPr lang="ja-JP" altLang="en-US" sz="2400"/>
              <a:t>特徴：角運動量がほぼ保存する</a:t>
            </a:r>
            <a:endParaRPr kumimoji="1" lang="ja-JP" altLang="en-US" sz="2400" dirty="0"/>
          </a:p>
        </p:txBody>
      </p:sp>
      <p:sp>
        <p:nvSpPr>
          <p:cNvPr id="39" name="テキスト ボックス 38">
            <a:extLst>
              <a:ext uri="{FF2B5EF4-FFF2-40B4-BE49-F238E27FC236}">
                <a16:creationId xmlns:a16="http://schemas.microsoft.com/office/drawing/2014/main" id="{B0CD42EE-8E8A-244F-B64D-454F7E1DCF3D}"/>
              </a:ext>
            </a:extLst>
          </p:cNvPr>
          <p:cNvSpPr txBox="1"/>
          <p:nvPr/>
        </p:nvSpPr>
        <p:spPr>
          <a:xfrm>
            <a:off x="8041537" y="6184060"/>
            <a:ext cx="2459328" cy="461665"/>
          </a:xfrm>
          <a:prstGeom prst="rect">
            <a:avLst/>
          </a:prstGeom>
          <a:noFill/>
        </p:spPr>
        <p:txBody>
          <a:bodyPr wrap="none" rtlCol="0">
            <a:spAutoFit/>
          </a:bodyPr>
          <a:lstStyle/>
          <a:p>
            <a:r>
              <a:rPr lang="ja-JP" altLang="en-US" sz="2400"/>
              <a:t>特徴：現実に近い</a:t>
            </a:r>
            <a:endParaRPr kumimoji="1" lang="ja-JP" altLang="en-US" sz="2400" dirty="0"/>
          </a:p>
        </p:txBody>
      </p:sp>
    </p:spTree>
    <p:extLst>
      <p:ext uri="{BB962C8B-B14F-4D97-AF65-F5344CB8AC3E}">
        <p14:creationId xmlns:p14="http://schemas.microsoft.com/office/powerpoint/2010/main" val="2676165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境界条件について</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36</a:t>
            </a:fld>
            <a:endParaRPr kumimoji="1" lang="ja-JP" altLang="en-US"/>
          </a:p>
        </p:txBody>
      </p:sp>
      <p:pic>
        <p:nvPicPr>
          <p:cNvPr id="5" name="図 4">
            <a:extLst>
              <a:ext uri="{FF2B5EF4-FFF2-40B4-BE49-F238E27FC236}">
                <a16:creationId xmlns:a16="http://schemas.microsoft.com/office/drawing/2014/main" id="{4284398C-2620-3946-9C54-63D36CE2B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102" y="2123280"/>
            <a:ext cx="8925795" cy="3154807"/>
          </a:xfrm>
          <a:prstGeom prst="rect">
            <a:avLst/>
          </a:prstGeom>
        </p:spPr>
      </p:pic>
    </p:spTree>
    <p:extLst>
      <p:ext uri="{BB962C8B-B14F-4D97-AF65-F5344CB8AC3E}">
        <p14:creationId xmlns:p14="http://schemas.microsoft.com/office/powerpoint/2010/main" val="2977096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円/楕円 33">
            <a:extLst>
              <a:ext uri="{FF2B5EF4-FFF2-40B4-BE49-F238E27FC236}">
                <a16:creationId xmlns:a16="http://schemas.microsoft.com/office/drawing/2014/main" id="{40DF49AC-6C5B-C945-844A-2FB7C420BCBF}"/>
              </a:ext>
            </a:extLst>
          </p:cNvPr>
          <p:cNvSpPr/>
          <p:nvPr/>
        </p:nvSpPr>
        <p:spPr>
          <a:xfrm>
            <a:off x="5220522" y="2361156"/>
            <a:ext cx="1714224" cy="205724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gradFill>
            <a:gsLst>
              <a:gs pos="0">
                <a:srgbClr val="0070C0"/>
              </a:gs>
              <a:gs pos="100000">
                <a:prstClr val="white"/>
              </a:gs>
            </a:gsLst>
          </a:gradFill>
        </p:spPr>
        <p:txBody>
          <a:bodyPr>
            <a:normAutofit/>
          </a:bodyPr>
          <a:lstStyle/>
          <a:p>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37</a:t>
            </a:fld>
            <a:endParaRPr kumimoji="1" lang="ja-JP" altLang="en-US"/>
          </a:p>
        </p:txBody>
      </p:sp>
      <p:sp>
        <p:nvSpPr>
          <p:cNvPr id="6" name="円/楕円 5">
            <a:extLst>
              <a:ext uri="{FF2B5EF4-FFF2-40B4-BE49-F238E27FC236}">
                <a16:creationId xmlns:a16="http://schemas.microsoft.com/office/drawing/2014/main" id="{B6100A21-8910-1847-98B0-8B4D85C177C8}"/>
              </a:ext>
            </a:extLst>
          </p:cNvPr>
          <p:cNvSpPr>
            <a:spLocks noChangeAspect="1"/>
          </p:cNvSpPr>
          <p:nvPr/>
        </p:nvSpPr>
        <p:spPr>
          <a:xfrm>
            <a:off x="3617153" y="1647197"/>
            <a:ext cx="4861562" cy="486156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カーブ矢印 27">
            <a:extLst>
              <a:ext uri="{FF2B5EF4-FFF2-40B4-BE49-F238E27FC236}">
                <a16:creationId xmlns:a16="http://schemas.microsoft.com/office/drawing/2014/main" id="{7E371350-3B94-8846-BFDF-70306DD481F8}"/>
              </a:ext>
            </a:extLst>
          </p:cNvPr>
          <p:cNvSpPr/>
          <p:nvPr/>
        </p:nvSpPr>
        <p:spPr>
          <a:xfrm flipV="1">
            <a:off x="7153012" y="3574968"/>
            <a:ext cx="1043938" cy="851442"/>
          </a:xfrm>
          <a:prstGeom prst="curvedDownArrow">
            <a:avLst>
              <a:gd name="adj1" fmla="val 17401"/>
              <a:gd name="adj2" fmla="val 45595"/>
              <a:gd name="adj3"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下カーブ矢印 28">
            <a:extLst>
              <a:ext uri="{FF2B5EF4-FFF2-40B4-BE49-F238E27FC236}">
                <a16:creationId xmlns:a16="http://schemas.microsoft.com/office/drawing/2014/main" id="{27E57707-94A7-B14B-B953-20C80AC6D83F}"/>
              </a:ext>
            </a:extLst>
          </p:cNvPr>
          <p:cNvSpPr/>
          <p:nvPr/>
        </p:nvSpPr>
        <p:spPr>
          <a:xfrm>
            <a:off x="7153012" y="2723526"/>
            <a:ext cx="1043938" cy="851442"/>
          </a:xfrm>
          <a:prstGeom prst="curvedDownArrow">
            <a:avLst>
              <a:gd name="adj1" fmla="val 17401"/>
              <a:gd name="adj2" fmla="val 45595"/>
              <a:gd name="adj3" fmla="val 4405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下カーブ矢印 31">
            <a:extLst>
              <a:ext uri="{FF2B5EF4-FFF2-40B4-BE49-F238E27FC236}">
                <a16:creationId xmlns:a16="http://schemas.microsoft.com/office/drawing/2014/main" id="{28A5BCC3-42E1-0F4A-A9B2-0004258D76D9}"/>
              </a:ext>
            </a:extLst>
          </p:cNvPr>
          <p:cNvSpPr/>
          <p:nvPr/>
        </p:nvSpPr>
        <p:spPr>
          <a:xfrm flipV="1">
            <a:off x="4020666" y="3457743"/>
            <a:ext cx="1043938" cy="851442"/>
          </a:xfrm>
          <a:prstGeom prst="curvedDownArrow">
            <a:avLst>
              <a:gd name="adj1" fmla="val 17401"/>
              <a:gd name="adj2" fmla="val 45595"/>
              <a:gd name="adj3"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下カーブ矢印 32">
            <a:extLst>
              <a:ext uri="{FF2B5EF4-FFF2-40B4-BE49-F238E27FC236}">
                <a16:creationId xmlns:a16="http://schemas.microsoft.com/office/drawing/2014/main" id="{2E18E2CC-13B8-BC41-B11E-826FD56A3CFD}"/>
              </a:ext>
            </a:extLst>
          </p:cNvPr>
          <p:cNvSpPr/>
          <p:nvPr/>
        </p:nvSpPr>
        <p:spPr>
          <a:xfrm>
            <a:off x="4020666" y="2606301"/>
            <a:ext cx="1043938" cy="851442"/>
          </a:xfrm>
          <a:prstGeom prst="curvedDownArrow">
            <a:avLst>
              <a:gd name="adj1" fmla="val 17401"/>
              <a:gd name="adj2" fmla="val 45595"/>
              <a:gd name="adj3" fmla="val 4405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円/楕円 34">
            <a:extLst>
              <a:ext uri="{FF2B5EF4-FFF2-40B4-BE49-F238E27FC236}">
                <a16:creationId xmlns:a16="http://schemas.microsoft.com/office/drawing/2014/main" id="{3FE37DBC-DA79-7046-8D92-09C3F381CF0D}"/>
              </a:ext>
            </a:extLst>
          </p:cNvPr>
          <p:cNvSpPr/>
          <p:nvPr/>
        </p:nvSpPr>
        <p:spPr>
          <a:xfrm>
            <a:off x="7877166" y="3541051"/>
            <a:ext cx="237001" cy="2473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F2E8ED35-970B-2849-B76C-CD4DEEEFAD07}"/>
              </a:ext>
            </a:extLst>
          </p:cNvPr>
          <p:cNvSpPr/>
          <p:nvPr/>
        </p:nvSpPr>
        <p:spPr>
          <a:xfrm>
            <a:off x="7282320" y="4100685"/>
            <a:ext cx="392661" cy="35811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25CC4E87-F94E-324F-BD99-57A0289136CB}"/>
              </a:ext>
            </a:extLst>
          </p:cNvPr>
          <p:cNvSpPr/>
          <p:nvPr/>
        </p:nvSpPr>
        <p:spPr>
          <a:xfrm>
            <a:off x="6571968" y="3646456"/>
            <a:ext cx="445477" cy="4877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84738A23-B91C-8C4C-A057-F58D196A0113}"/>
              </a:ext>
            </a:extLst>
          </p:cNvPr>
          <p:cNvSpPr/>
          <p:nvPr/>
        </p:nvSpPr>
        <p:spPr>
          <a:xfrm>
            <a:off x="5149325" y="3627250"/>
            <a:ext cx="445477" cy="4877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三角形 41">
            <a:extLst>
              <a:ext uri="{FF2B5EF4-FFF2-40B4-BE49-F238E27FC236}">
                <a16:creationId xmlns:a16="http://schemas.microsoft.com/office/drawing/2014/main" id="{09AC5592-C77E-024C-83D9-81FA831275D2}"/>
              </a:ext>
            </a:extLst>
          </p:cNvPr>
          <p:cNvSpPr/>
          <p:nvPr/>
        </p:nvSpPr>
        <p:spPr>
          <a:xfrm rot="16200000">
            <a:off x="5802873" y="2214096"/>
            <a:ext cx="448407" cy="36530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0B2C2B54-6992-B246-BD6C-049EDBC2FE85}"/>
              </a:ext>
            </a:extLst>
          </p:cNvPr>
          <p:cNvSpPr/>
          <p:nvPr/>
        </p:nvSpPr>
        <p:spPr>
          <a:xfrm>
            <a:off x="3960020" y="3495755"/>
            <a:ext cx="293804" cy="3379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E84AA3FD-E943-5C40-96A6-E7FB040CDFA7}"/>
              </a:ext>
            </a:extLst>
          </p:cNvPr>
          <p:cNvSpPr/>
          <p:nvPr/>
        </p:nvSpPr>
        <p:spPr>
          <a:xfrm>
            <a:off x="4434325" y="3901273"/>
            <a:ext cx="445477" cy="4877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三角形 40">
            <a:extLst>
              <a:ext uri="{FF2B5EF4-FFF2-40B4-BE49-F238E27FC236}">
                <a16:creationId xmlns:a16="http://schemas.microsoft.com/office/drawing/2014/main" id="{0B723862-42DD-B84E-9F23-2D2F936A050E}"/>
              </a:ext>
            </a:extLst>
          </p:cNvPr>
          <p:cNvSpPr/>
          <p:nvPr/>
        </p:nvSpPr>
        <p:spPr>
          <a:xfrm rot="16200000">
            <a:off x="5803037" y="3370706"/>
            <a:ext cx="448407" cy="36530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9B95C345-C5E2-5A49-B857-58393B51BBAB}"/>
              </a:ext>
            </a:extLst>
          </p:cNvPr>
          <p:cNvCxnSpPr>
            <a:cxnSpLocks/>
          </p:cNvCxnSpPr>
          <p:nvPr/>
        </p:nvCxnSpPr>
        <p:spPr>
          <a:xfrm>
            <a:off x="6057900" y="1559708"/>
            <a:ext cx="0" cy="4885054"/>
          </a:xfrm>
          <a:prstGeom prst="line">
            <a:avLst/>
          </a:prstGeom>
          <a:ln w="57150">
            <a:solidFill>
              <a:srgbClr val="789AFF"/>
            </a:solidFill>
            <a:prstDash val="dash"/>
          </a:ln>
        </p:spPr>
        <p:style>
          <a:lnRef idx="1">
            <a:schemeClr val="accent1"/>
          </a:lnRef>
          <a:fillRef idx="0">
            <a:schemeClr val="accent1"/>
          </a:fillRef>
          <a:effectRef idx="0">
            <a:schemeClr val="accent1"/>
          </a:effectRef>
          <a:fontRef idx="minor">
            <a:schemeClr val="tx1"/>
          </a:fontRef>
        </p:style>
      </p:cxnSp>
      <p:sp>
        <p:nvSpPr>
          <p:cNvPr id="54" name="下矢印 53">
            <a:extLst>
              <a:ext uri="{FF2B5EF4-FFF2-40B4-BE49-F238E27FC236}">
                <a16:creationId xmlns:a16="http://schemas.microsoft.com/office/drawing/2014/main" id="{23353F81-814D-F047-B78D-3E163B5084D2}"/>
              </a:ext>
            </a:extLst>
          </p:cNvPr>
          <p:cNvSpPr/>
          <p:nvPr/>
        </p:nvSpPr>
        <p:spPr>
          <a:xfrm>
            <a:off x="5525571" y="4040964"/>
            <a:ext cx="1069567" cy="1452571"/>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三角形 43">
            <a:extLst>
              <a:ext uri="{FF2B5EF4-FFF2-40B4-BE49-F238E27FC236}">
                <a16:creationId xmlns:a16="http://schemas.microsoft.com/office/drawing/2014/main" id="{386F957B-3B99-7846-A878-8C14505E43B2}"/>
              </a:ext>
            </a:extLst>
          </p:cNvPr>
          <p:cNvSpPr/>
          <p:nvPr/>
        </p:nvSpPr>
        <p:spPr>
          <a:xfrm rot="5400000">
            <a:off x="5802872" y="5677713"/>
            <a:ext cx="448407" cy="36530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下矢印 44">
            <a:extLst>
              <a:ext uri="{FF2B5EF4-FFF2-40B4-BE49-F238E27FC236}">
                <a16:creationId xmlns:a16="http://schemas.microsoft.com/office/drawing/2014/main" id="{D1EB2F4C-265B-1747-ADD1-CC29398E3862}"/>
              </a:ext>
            </a:extLst>
          </p:cNvPr>
          <p:cNvSpPr/>
          <p:nvPr/>
        </p:nvSpPr>
        <p:spPr>
          <a:xfrm>
            <a:off x="5535669" y="3403211"/>
            <a:ext cx="1069567" cy="551451"/>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下矢印 45">
            <a:extLst>
              <a:ext uri="{FF2B5EF4-FFF2-40B4-BE49-F238E27FC236}">
                <a16:creationId xmlns:a16="http://schemas.microsoft.com/office/drawing/2014/main" id="{30F1F476-BB75-794A-A678-16A6E1066016}"/>
              </a:ext>
            </a:extLst>
          </p:cNvPr>
          <p:cNvSpPr/>
          <p:nvPr/>
        </p:nvSpPr>
        <p:spPr>
          <a:xfrm rot="10800000">
            <a:off x="5525568" y="4038956"/>
            <a:ext cx="1069567" cy="836358"/>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下矢印 47">
            <a:extLst>
              <a:ext uri="{FF2B5EF4-FFF2-40B4-BE49-F238E27FC236}">
                <a16:creationId xmlns:a16="http://schemas.microsoft.com/office/drawing/2014/main" id="{5C9204ED-925A-1643-A6F5-45D6114CEE0B}"/>
              </a:ext>
            </a:extLst>
          </p:cNvPr>
          <p:cNvSpPr/>
          <p:nvPr/>
        </p:nvSpPr>
        <p:spPr>
          <a:xfrm rot="15123855">
            <a:off x="4447694" y="3926957"/>
            <a:ext cx="510807" cy="924104"/>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下矢印 49">
            <a:extLst>
              <a:ext uri="{FF2B5EF4-FFF2-40B4-BE49-F238E27FC236}">
                <a16:creationId xmlns:a16="http://schemas.microsoft.com/office/drawing/2014/main" id="{B0BB53CF-32FC-CC42-AD59-5AF2607AFC2E}"/>
              </a:ext>
            </a:extLst>
          </p:cNvPr>
          <p:cNvSpPr/>
          <p:nvPr/>
        </p:nvSpPr>
        <p:spPr>
          <a:xfrm rot="6476145" flipH="1">
            <a:off x="7193135" y="3921930"/>
            <a:ext cx="510807" cy="924104"/>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下矢印 52">
            <a:extLst>
              <a:ext uri="{FF2B5EF4-FFF2-40B4-BE49-F238E27FC236}">
                <a16:creationId xmlns:a16="http://schemas.microsoft.com/office/drawing/2014/main" id="{5DC457D1-0E4D-CF4D-80F0-5EAC0C11830F}"/>
              </a:ext>
            </a:extLst>
          </p:cNvPr>
          <p:cNvSpPr/>
          <p:nvPr/>
        </p:nvSpPr>
        <p:spPr>
          <a:xfrm rot="10800000">
            <a:off x="5522884" y="2573415"/>
            <a:ext cx="1069567" cy="1314388"/>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37FA3014-741F-6945-8CB8-4BA293714E79}"/>
              </a:ext>
            </a:extLst>
          </p:cNvPr>
          <p:cNvSpPr/>
          <p:nvPr/>
        </p:nvSpPr>
        <p:spPr>
          <a:xfrm>
            <a:off x="5011788" y="3527947"/>
            <a:ext cx="2078876" cy="233590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カーブ矢印 12">
            <a:extLst>
              <a:ext uri="{FF2B5EF4-FFF2-40B4-BE49-F238E27FC236}">
                <a16:creationId xmlns:a16="http://schemas.microsoft.com/office/drawing/2014/main" id="{4850BA27-3682-DF42-8EFC-DEC67935D8EE}"/>
              </a:ext>
            </a:extLst>
          </p:cNvPr>
          <p:cNvSpPr/>
          <p:nvPr/>
        </p:nvSpPr>
        <p:spPr>
          <a:xfrm flipV="1">
            <a:off x="3838308" y="4379389"/>
            <a:ext cx="1043938" cy="851442"/>
          </a:xfrm>
          <a:prstGeom prst="curvedDownArrow">
            <a:avLst>
              <a:gd name="adj1" fmla="val 17401"/>
              <a:gd name="adj2" fmla="val 45595"/>
              <a:gd name="adj3"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下カーブ矢印 25">
            <a:extLst>
              <a:ext uri="{FF2B5EF4-FFF2-40B4-BE49-F238E27FC236}">
                <a16:creationId xmlns:a16="http://schemas.microsoft.com/office/drawing/2014/main" id="{F5FA102D-0269-5249-A77C-BA90DEDC4E06}"/>
              </a:ext>
            </a:extLst>
          </p:cNvPr>
          <p:cNvSpPr/>
          <p:nvPr/>
        </p:nvSpPr>
        <p:spPr>
          <a:xfrm flipV="1">
            <a:off x="7385735" y="4426410"/>
            <a:ext cx="1043938" cy="851442"/>
          </a:xfrm>
          <a:prstGeom prst="curvedDownArrow">
            <a:avLst>
              <a:gd name="adj1" fmla="val 17401"/>
              <a:gd name="adj2" fmla="val 45595"/>
              <a:gd name="adj3"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円/楕円 6">
            <a:extLst>
              <a:ext uri="{FF2B5EF4-FFF2-40B4-BE49-F238E27FC236}">
                <a16:creationId xmlns:a16="http://schemas.microsoft.com/office/drawing/2014/main" id="{FF1500D4-11EE-5747-9B18-AD27033A0FC0}"/>
              </a:ext>
            </a:extLst>
          </p:cNvPr>
          <p:cNvSpPr>
            <a:spLocks/>
          </p:cNvSpPr>
          <p:nvPr/>
        </p:nvSpPr>
        <p:spPr>
          <a:xfrm>
            <a:off x="3617153" y="3350845"/>
            <a:ext cx="4861562" cy="1454265"/>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下矢印 50">
            <a:extLst>
              <a:ext uri="{FF2B5EF4-FFF2-40B4-BE49-F238E27FC236}">
                <a16:creationId xmlns:a16="http://schemas.microsoft.com/office/drawing/2014/main" id="{59EFCE2F-5B40-8E4B-B34D-694D373D1647}"/>
              </a:ext>
            </a:extLst>
          </p:cNvPr>
          <p:cNvSpPr/>
          <p:nvPr/>
        </p:nvSpPr>
        <p:spPr>
          <a:xfrm rot="15123855" flipH="1" flipV="1">
            <a:off x="7044844" y="3216952"/>
            <a:ext cx="446533" cy="924104"/>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下カーブ矢印 26">
            <a:extLst>
              <a:ext uri="{FF2B5EF4-FFF2-40B4-BE49-F238E27FC236}">
                <a16:creationId xmlns:a16="http://schemas.microsoft.com/office/drawing/2014/main" id="{71A6BFB1-6373-5B4C-8E1A-94F07F147815}"/>
              </a:ext>
            </a:extLst>
          </p:cNvPr>
          <p:cNvSpPr/>
          <p:nvPr/>
        </p:nvSpPr>
        <p:spPr>
          <a:xfrm>
            <a:off x="7385735" y="3574968"/>
            <a:ext cx="1043938" cy="851442"/>
          </a:xfrm>
          <a:prstGeom prst="curvedDownArrow">
            <a:avLst>
              <a:gd name="adj1" fmla="val 17401"/>
              <a:gd name="adj2" fmla="val 45595"/>
              <a:gd name="adj3" fmla="val 4405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下矢印 51">
            <a:extLst>
              <a:ext uri="{FF2B5EF4-FFF2-40B4-BE49-F238E27FC236}">
                <a16:creationId xmlns:a16="http://schemas.microsoft.com/office/drawing/2014/main" id="{9D62D176-B47F-4C4B-9353-8FA54A15FD12}"/>
              </a:ext>
            </a:extLst>
          </p:cNvPr>
          <p:cNvSpPr/>
          <p:nvPr/>
        </p:nvSpPr>
        <p:spPr>
          <a:xfrm rot="6476145" flipV="1">
            <a:off x="4623012" y="3252898"/>
            <a:ext cx="446533" cy="924104"/>
          </a:xfrm>
          <a:prstGeom prst="downArrow">
            <a:avLst/>
          </a:prstGeom>
          <a:solidFill>
            <a:srgbClr val="00B0F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下カーブ矢印 13">
            <a:extLst>
              <a:ext uri="{FF2B5EF4-FFF2-40B4-BE49-F238E27FC236}">
                <a16:creationId xmlns:a16="http://schemas.microsoft.com/office/drawing/2014/main" id="{FE64CC17-269D-7A40-80EC-567CED049C59}"/>
              </a:ext>
            </a:extLst>
          </p:cNvPr>
          <p:cNvSpPr/>
          <p:nvPr/>
        </p:nvSpPr>
        <p:spPr>
          <a:xfrm>
            <a:off x="3838308" y="3527947"/>
            <a:ext cx="1043938" cy="851442"/>
          </a:xfrm>
          <a:prstGeom prst="curvedDownArrow">
            <a:avLst>
              <a:gd name="adj1" fmla="val 17401"/>
              <a:gd name="adj2" fmla="val 45595"/>
              <a:gd name="adj3" fmla="val 4405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170365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研究背景と目的</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4</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199" y="1825624"/>
            <a:ext cx="11156349" cy="4895851"/>
          </a:xfrm>
        </p:spPr>
        <p:txBody>
          <a:bodyPr>
            <a:normAutofit/>
          </a:bodyPr>
          <a:lstStyle/>
          <a:p>
            <a:r>
              <a:rPr lang="ja-JP" altLang="en-US"/>
              <a:t>研究目的</a:t>
            </a:r>
            <a:endParaRPr lang="en-US" altLang="ja-JP" dirty="0"/>
          </a:p>
          <a:p>
            <a:pPr marL="0" indent="0">
              <a:buNone/>
            </a:pPr>
            <a:r>
              <a:rPr lang="ja-JP" altLang="en-US"/>
              <a:t>単位球内部での</a:t>
            </a:r>
            <a:r>
              <a:rPr lang="en-US" altLang="ja-JP" dirty="0"/>
              <a:t>MHD</a:t>
            </a:r>
            <a:r>
              <a:rPr lang="ja-JP" altLang="en-US"/>
              <a:t>シミュレーション</a:t>
            </a:r>
            <a:endParaRPr lang="en-US" altLang="ja-JP" dirty="0"/>
          </a:p>
          <a:p>
            <a:pPr marL="0" indent="0">
              <a:buNone/>
            </a:pPr>
            <a:r>
              <a:rPr lang="ja-JP" altLang="en-US"/>
              <a:t>　→ 流れを妨げない球ジオメトリ</a:t>
            </a:r>
            <a:endParaRPr lang="en-US" altLang="ja-JP" dirty="0"/>
          </a:p>
          <a:p>
            <a:pPr marL="0" indent="0">
              <a:buNone/>
            </a:pPr>
            <a:endParaRPr lang="en-US" altLang="ja-JP" dirty="0"/>
          </a:p>
          <a:p>
            <a:pPr marL="0" indent="0">
              <a:buNone/>
            </a:pPr>
            <a:r>
              <a:rPr lang="ja-JP" altLang="en-US"/>
              <a:t>初期磁場の形状：リング状（緯度モード</a:t>
            </a:r>
            <a:r>
              <a:rPr lang="en-US" altLang="ja-JP" dirty="0"/>
              <a:t>=1</a:t>
            </a:r>
            <a:r>
              <a:rPr lang="ja-JP" altLang="en-US"/>
              <a:t>、経度モード</a:t>
            </a:r>
            <a:r>
              <a:rPr lang="en-US" altLang="ja-JP" dirty="0"/>
              <a:t>=0</a:t>
            </a:r>
            <a:r>
              <a:rPr lang="ja-JP" altLang="en-US"/>
              <a:t>）</a:t>
            </a:r>
            <a:br>
              <a:rPr lang="en-US" altLang="ja-JP" dirty="0"/>
            </a:br>
            <a:r>
              <a:rPr lang="ja-JP" altLang="en-US"/>
              <a:t>　→ 先行研究（</a:t>
            </a:r>
            <a:r>
              <a:rPr lang="en-US" altLang="ja-JP" dirty="0"/>
              <a:t>Yamamoto</a:t>
            </a:r>
            <a:r>
              <a:rPr lang="ja-JP" altLang="en-US"/>
              <a:t>ら）</a:t>
            </a:r>
            <a:endParaRPr lang="en-US" altLang="ja-JP" dirty="0"/>
          </a:p>
          <a:p>
            <a:pPr marL="0" indent="0">
              <a:buNone/>
            </a:pPr>
            <a:r>
              <a:rPr lang="ja-JP" altLang="en-US">
                <a:solidFill>
                  <a:srgbClr val="FF0000"/>
                </a:solidFill>
              </a:rPr>
              <a:t>初期磁場の形状：より複雑な構造</a:t>
            </a:r>
            <a:br>
              <a:rPr lang="en-US" altLang="ja-JP" dirty="0">
                <a:solidFill>
                  <a:srgbClr val="FF0000"/>
                </a:solidFill>
              </a:rPr>
            </a:br>
            <a:r>
              <a:rPr lang="ja-JP" altLang="en-US">
                <a:solidFill>
                  <a:srgbClr val="FF0000"/>
                </a:solidFill>
              </a:rPr>
              <a:t>　→ 本研究</a:t>
            </a:r>
            <a:endParaRPr lang="en-US" altLang="ja-JP" dirty="0">
              <a:solidFill>
                <a:srgbClr val="FF0000"/>
              </a:solidFill>
            </a:endParaRPr>
          </a:p>
          <a:p>
            <a:pPr marL="0" indent="0">
              <a:buNone/>
            </a:pPr>
            <a:endParaRPr lang="en-US" altLang="ja-JP" dirty="0"/>
          </a:p>
          <a:p>
            <a:pPr marL="0" indent="0">
              <a:buNone/>
            </a:pPr>
            <a:endParaRPr lang="en-US" altLang="ja-JP" dirty="0"/>
          </a:p>
        </p:txBody>
      </p:sp>
      <p:pic>
        <p:nvPicPr>
          <p:cNvPr id="18" name="Picture 1" descr="page7image1772704">
            <a:extLst>
              <a:ext uri="{FF2B5EF4-FFF2-40B4-BE49-F238E27FC236}">
                <a16:creationId xmlns:a16="http://schemas.microsoft.com/office/drawing/2014/main" id="{6BB4A1A3-7D36-D447-BA0B-2721B168B0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68"/>
          <a:stretch/>
        </p:blipFill>
        <p:spPr bwMode="auto">
          <a:xfrm>
            <a:off x="8254718" y="2820767"/>
            <a:ext cx="2943653" cy="154541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1F757C52-5A90-594A-95D5-03313356CE27}"/>
              </a:ext>
            </a:extLst>
          </p:cNvPr>
          <p:cNvSpPr txBox="1"/>
          <p:nvPr/>
        </p:nvSpPr>
        <p:spPr>
          <a:xfrm>
            <a:off x="6717322" y="6538912"/>
            <a:ext cx="5566076" cy="307777"/>
          </a:xfrm>
          <a:prstGeom prst="rect">
            <a:avLst/>
          </a:prstGeom>
          <a:noFill/>
        </p:spPr>
        <p:txBody>
          <a:bodyPr wrap="none" rtlCol="0">
            <a:spAutoFit/>
          </a:bodyPr>
          <a:lstStyle/>
          <a:p>
            <a:r>
              <a:rPr lang="en" altLang="ja-JP" sz="1400" dirty="0"/>
              <a:t>Kohei Yamamoto, Akira </a:t>
            </a:r>
            <a:r>
              <a:rPr lang="en" altLang="ja-JP" sz="1400" dirty="0" err="1"/>
              <a:t>Kageyama</a:t>
            </a:r>
            <a:r>
              <a:rPr lang="en" altLang="ja-JP" sz="1400" dirty="0"/>
              <a:t>, MHD Relaxation with Flow in a Sphere </a:t>
            </a:r>
          </a:p>
        </p:txBody>
      </p:sp>
      <p:pic>
        <p:nvPicPr>
          <p:cNvPr id="7" name="図 6">
            <a:extLst>
              <a:ext uri="{FF2B5EF4-FFF2-40B4-BE49-F238E27FC236}">
                <a16:creationId xmlns:a16="http://schemas.microsoft.com/office/drawing/2014/main" id="{C4733391-6EBF-2E4F-B583-B8CB169E5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270" y="1129543"/>
            <a:ext cx="1746551" cy="1506681"/>
          </a:xfrm>
          <a:prstGeom prst="rect">
            <a:avLst/>
          </a:prstGeom>
        </p:spPr>
      </p:pic>
      <p:sp>
        <p:nvSpPr>
          <p:cNvPr id="9" name="右矢印 8">
            <a:extLst>
              <a:ext uri="{FF2B5EF4-FFF2-40B4-BE49-F238E27FC236}">
                <a16:creationId xmlns:a16="http://schemas.microsoft.com/office/drawing/2014/main" id="{A404264F-4378-C241-8F04-9235B8931BA7}"/>
              </a:ext>
            </a:extLst>
          </p:cNvPr>
          <p:cNvSpPr/>
          <p:nvPr/>
        </p:nvSpPr>
        <p:spPr>
          <a:xfrm rot="5400000">
            <a:off x="9578805" y="2269548"/>
            <a:ext cx="295483" cy="958275"/>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163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シミュレーションモデルと実装</a:t>
            </a:r>
            <a:endParaRPr kumimoji="1" lang="ja-JP" altLang="en-US" sz="5400" dirty="0"/>
          </a:p>
        </p:txBody>
      </p:sp>
      <p:sp>
        <p:nvSpPr>
          <p:cNvPr id="4" name="スライド番号プレースホルダー 3"/>
          <p:cNvSpPr>
            <a:spLocks noGrp="1"/>
          </p:cNvSpPr>
          <p:nvPr>
            <p:ph type="sldNum" sz="quarter" idx="12"/>
          </p:nvPr>
        </p:nvSpPr>
        <p:spPr>
          <a:xfrm>
            <a:off x="8610600" y="6356350"/>
            <a:ext cx="2743200" cy="365125"/>
          </a:xfrm>
        </p:spPr>
        <p:txBody>
          <a:bodyPr/>
          <a:lstStyle/>
          <a:p>
            <a:fld id="{60E8FDA4-9CDE-4CA7-B439-85F756B45D7F}" type="slidenum">
              <a:rPr kumimoji="1" lang="ja-JP" altLang="en-US" smtClean="0"/>
              <a:t>5</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lstStyle/>
          <a:p>
            <a:pPr marL="0" indent="0">
              <a:buNone/>
            </a:pPr>
            <a:r>
              <a:rPr lang="en-US" altLang="ja-JP" dirty="0"/>
              <a:t>MHD</a:t>
            </a:r>
            <a:r>
              <a:rPr lang="ja-JP" altLang="en-US"/>
              <a:t>方程式</a:t>
            </a:r>
            <a:endParaRPr lang="en-US" altLang="ja-JP" dirty="0"/>
          </a:p>
          <a:p>
            <a:pPr marL="457200" lvl="1" indent="0">
              <a:buNone/>
            </a:pPr>
            <a:endParaRPr lang="en-US" altLang="ja-JP" dirty="0"/>
          </a:p>
        </p:txBody>
      </p:sp>
      <p:pic>
        <p:nvPicPr>
          <p:cNvPr id="7" name="図 6">
            <a:extLst>
              <a:ext uri="{FF2B5EF4-FFF2-40B4-BE49-F238E27FC236}">
                <a16:creationId xmlns:a16="http://schemas.microsoft.com/office/drawing/2014/main" id="{5FFEBAB4-A959-6D4E-B324-0CC9B9164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5068" y="3604220"/>
            <a:ext cx="3267943" cy="2683222"/>
          </a:xfrm>
          <a:prstGeom prst="rect">
            <a:avLst/>
          </a:prstGeom>
        </p:spPr>
      </p:pic>
      <p:sp>
        <p:nvSpPr>
          <p:cNvPr id="8" name="テキスト ボックス 7">
            <a:extLst>
              <a:ext uri="{FF2B5EF4-FFF2-40B4-BE49-F238E27FC236}">
                <a16:creationId xmlns:a16="http://schemas.microsoft.com/office/drawing/2014/main" id="{1C32C7D1-7E74-A24C-A7BA-8AA8E6D8166A}"/>
              </a:ext>
            </a:extLst>
          </p:cNvPr>
          <p:cNvSpPr txBox="1"/>
          <p:nvPr/>
        </p:nvSpPr>
        <p:spPr>
          <a:xfrm>
            <a:off x="7786352" y="3100893"/>
            <a:ext cx="1100548" cy="369332"/>
          </a:xfrm>
          <a:prstGeom prst="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dirty="0"/>
              <a:t>質量密度</a:t>
            </a:r>
          </a:p>
        </p:txBody>
      </p:sp>
      <p:sp>
        <p:nvSpPr>
          <p:cNvPr id="9" name="テキスト ボックス 8">
            <a:extLst>
              <a:ext uri="{FF2B5EF4-FFF2-40B4-BE49-F238E27FC236}">
                <a16:creationId xmlns:a16="http://schemas.microsoft.com/office/drawing/2014/main" id="{395E2A4B-6A72-2C40-A44C-1618A2BE8436}"/>
              </a:ext>
            </a:extLst>
          </p:cNvPr>
          <p:cNvSpPr txBox="1"/>
          <p:nvPr/>
        </p:nvSpPr>
        <p:spPr>
          <a:xfrm>
            <a:off x="9006642" y="3118311"/>
            <a:ext cx="905691" cy="369332"/>
          </a:xfrm>
          <a:prstGeom prst="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dirty="0"/>
              <a:t>速度場</a:t>
            </a:r>
            <a:endParaRPr kumimoji="1" lang="ja-JP" altLang="en-US" dirty="0"/>
          </a:p>
        </p:txBody>
      </p:sp>
      <p:sp>
        <p:nvSpPr>
          <p:cNvPr id="10" name="テキスト ボックス 9">
            <a:extLst>
              <a:ext uri="{FF2B5EF4-FFF2-40B4-BE49-F238E27FC236}">
                <a16:creationId xmlns:a16="http://schemas.microsoft.com/office/drawing/2014/main" id="{68F9A7F4-17E0-F249-84D0-6E6A59181888}"/>
              </a:ext>
            </a:extLst>
          </p:cNvPr>
          <p:cNvSpPr txBox="1"/>
          <p:nvPr/>
        </p:nvSpPr>
        <p:spPr>
          <a:xfrm>
            <a:off x="6436528" y="3753230"/>
            <a:ext cx="1201783" cy="369332"/>
          </a:xfrm>
          <a:prstGeom prst="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dirty="0"/>
              <a:t>定積比熱</a:t>
            </a:r>
            <a:endParaRPr kumimoji="1" lang="ja-JP" altLang="en-US" dirty="0"/>
          </a:p>
        </p:txBody>
      </p:sp>
      <p:sp>
        <p:nvSpPr>
          <p:cNvPr id="11" name="テキスト ボックス 10">
            <a:extLst>
              <a:ext uri="{FF2B5EF4-FFF2-40B4-BE49-F238E27FC236}">
                <a16:creationId xmlns:a16="http://schemas.microsoft.com/office/drawing/2014/main" id="{720801B2-579E-274B-9B4B-C9A1F76BFD21}"/>
              </a:ext>
            </a:extLst>
          </p:cNvPr>
          <p:cNvSpPr txBox="1"/>
          <p:nvPr/>
        </p:nvSpPr>
        <p:spPr>
          <a:xfrm>
            <a:off x="10606558" y="4057512"/>
            <a:ext cx="648792" cy="369332"/>
          </a:xfrm>
          <a:prstGeom prst="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dirty="0"/>
              <a:t>磁場</a:t>
            </a:r>
          </a:p>
        </p:txBody>
      </p:sp>
      <p:sp>
        <p:nvSpPr>
          <p:cNvPr id="12" name="テキスト ボックス 11">
            <a:extLst>
              <a:ext uri="{FF2B5EF4-FFF2-40B4-BE49-F238E27FC236}">
                <a16:creationId xmlns:a16="http://schemas.microsoft.com/office/drawing/2014/main" id="{4B7EFA6D-FF46-7847-BD4D-0225F2DD76DB}"/>
              </a:ext>
            </a:extLst>
          </p:cNvPr>
          <p:cNvSpPr txBox="1"/>
          <p:nvPr/>
        </p:nvSpPr>
        <p:spPr>
          <a:xfrm>
            <a:off x="6742160" y="5769914"/>
            <a:ext cx="1109256" cy="369332"/>
          </a:xfrm>
          <a:prstGeom prst="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dirty="0"/>
              <a:t>粘性係数</a:t>
            </a:r>
            <a:endParaRPr kumimoji="1" lang="ja-JP" altLang="en-US" dirty="0"/>
          </a:p>
        </p:txBody>
      </p:sp>
      <p:sp>
        <p:nvSpPr>
          <p:cNvPr id="13" name="テキスト ボックス 12">
            <a:extLst>
              <a:ext uri="{FF2B5EF4-FFF2-40B4-BE49-F238E27FC236}">
                <a16:creationId xmlns:a16="http://schemas.microsoft.com/office/drawing/2014/main" id="{572BBCB5-8BFA-3F4F-8403-118E4603F640}"/>
              </a:ext>
            </a:extLst>
          </p:cNvPr>
          <p:cNvSpPr txBox="1"/>
          <p:nvPr/>
        </p:nvSpPr>
        <p:spPr>
          <a:xfrm>
            <a:off x="10071806" y="3118311"/>
            <a:ext cx="898073" cy="369332"/>
          </a:xfrm>
          <a:prstGeom prst="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dirty="0"/>
              <a:t>比熱比</a:t>
            </a:r>
          </a:p>
        </p:txBody>
      </p:sp>
      <p:sp>
        <p:nvSpPr>
          <p:cNvPr id="14" name="テキスト ボックス 13">
            <a:extLst>
              <a:ext uri="{FF2B5EF4-FFF2-40B4-BE49-F238E27FC236}">
                <a16:creationId xmlns:a16="http://schemas.microsoft.com/office/drawing/2014/main" id="{ACE0F6BC-5C0D-EA48-A622-667E624E7AE0}"/>
              </a:ext>
            </a:extLst>
          </p:cNvPr>
          <p:cNvSpPr txBox="1"/>
          <p:nvPr/>
        </p:nvSpPr>
        <p:spPr>
          <a:xfrm>
            <a:off x="11300532" y="3371451"/>
            <a:ext cx="713558" cy="369332"/>
          </a:xfrm>
          <a:prstGeom prst="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dirty="0"/>
              <a:t>温度</a:t>
            </a:r>
            <a:endParaRPr kumimoji="1" lang="ja-JP" altLang="en-US" dirty="0"/>
          </a:p>
        </p:txBody>
      </p:sp>
      <p:sp>
        <p:nvSpPr>
          <p:cNvPr id="15" name="テキスト ボックス 14">
            <a:extLst>
              <a:ext uri="{FF2B5EF4-FFF2-40B4-BE49-F238E27FC236}">
                <a16:creationId xmlns:a16="http://schemas.microsoft.com/office/drawing/2014/main" id="{3120EEC2-E69B-E54B-84C5-85CF0808CC24}"/>
              </a:ext>
            </a:extLst>
          </p:cNvPr>
          <p:cNvSpPr txBox="1"/>
          <p:nvPr/>
        </p:nvSpPr>
        <p:spPr>
          <a:xfrm>
            <a:off x="5978770" y="5053860"/>
            <a:ext cx="2389560" cy="307777"/>
          </a:xfrm>
          <a:prstGeom prst="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400" dirty="0"/>
              <a:t>磁場のベクトルポテンシャル</a:t>
            </a:r>
            <a:endParaRPr kumimoji="1" lang="ja-JP" altLang="en-US" sz="1400" dirty="0"/>
          </a:p>
        </p:txBody>
      </p:sp>
      <p:cxnSp>
        <p:nvCxnSpPr>
          <p:cNvPr id="16" name="直線コネクタ 15">
            <a:extLst>
              <a:ext uri="{FF2B5EF4-FFF2-40B4-BE49-F238E27FC236}">
                <a16:creationId xmlns:a16="http://schemas.microsoft.com/office/drawing/2014/main" id="{C763E6AA-6897-4642-85F4-49D6DC481DE5}"/>
              </a:ext>
            </a:extLst>
          </p:cNvPr>
          <p:cNvCxnSpPr>
            <a:cxnSpLocks/>
            <a:stCxn id="14" idx="2"/>
          </p:cNvCxnSpPr>
          <p:nvPr/>
        </p:nvCxnSpPr>
        <p:spPr>
          <a:xfrm flipH="1">
            <a:off x="9386558" y="3487643"/>
            <a:ext cx="72930" cy="17752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D4D4AF1-A4E5-4244-B261-DDD916321C4A}"/>
              </a:ext>
            </a:extLst>
          </p:cNvPr>
          <p:cNvCxnSpPr>
            <a:cxnSpLocks/>
          </p:cNvCxnSpPr>
          <p:nvPr/>
        </p:nvCxnSpPr>
        <p:spPr>
          <a:xfrm>
            <a:off x="8373091" y="3489344"/>
            <a:ext cx="826234" cy="25143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EF57821-0E5C-7C49-8986-F912993C20EE}"/>
              </a:ext>
            </a:extLst>
          </p:cNvPr>
          <p:cNvCxnSpPr>
            <a:cxnSpLocks/>
          </p:cNvCxnSpPr>
          <p:nvPr/>
        </p:nvCxnSpPr>
        <p:spPr>
          <a:xfrm>
            <a:off x="7638311" y="3957280"/>
            <a:ext cx="1476124" cy="1116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E69D673-4B09-0A4C-AEB5-1E19121EDDB9}"/>
              </a:ext>
            </a:extLst>
          </p:cNvPr>
          <p:cNvCxnSpPr>
            <a:cxnSpLocks/>
          </p:cNvCxnSpPr>
          <p:nvPr/>
        </p:nvCxnSpPr>
        <p:spPr>
          <a:xfrm flipH="1">
            <a:off x="9646721" y="3487643"/>
            <a:ext cx="916032" cy="51170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407F353-77B2-084D-8D7C-4D3D2ECF300D}"/>
              </a:ext>
            </a:extLst>
          </p:cNvPr>
          <p:cNvCxnSpPr>
            <a:cxnSpLocks/>
          </p:cNvCxnSpPr>
          <p:nvPr/>
        </p:nvCxnSpPr>
        <p:spPr>
          <a:xfrm flipH="1">
            <a:off x="10300958" y="3557533"/>
            <a:ext cx="999573" cy="40340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00B5A0FB-4496-C143-A5F6-C0AB595D7728}"/>
              </a:ext>
            </a:extLst>
          </p:cNvPr>
          <p:cNvCxnSpPr>
            <a:cxnSpLocks/>
          </p:cNvCxnSpPr>
          <p:nvPr/>
        </p:nvCxnSpPr>
        <p:spPr>
          <a:xfrm flipH="1">
            <a:off x="9743609" y="4209779"/>
            <a:ext cx="860225" cy="12634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A02E363-8220-AF42-BF5E-27EEDA328EF1}"/>
              </a:ext>
            </a:extLst>
          </p:cNvPr>
          <p:cNvCxnSpPr>
            <a:cxnSpLocks/>
          </p:cNvCxnSpPr>
          <p:nvPr/>
        </p:nvCxnSpPr>
        <p:spPr>
          <a:xfrm flipH="1">
            <a:off x="8368329" y="4916745"/>
            <a:ext cx="1278392" cy="13711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09BB8B1-F8A1-ED4A-8238-F7EE0C916DA9}"/>
              </a:ext>
            </a:extLst>
          </p:cNvPr>
          <p:cNvCxnSpPr>
            <a:cxnSpLocks/>
          </p:cNvCxnSpPr>
          <p:nvPr/>
        </p:nvCxnSpPr>
        <p:spPr>
          <a:xfrm flipH="1">
            <a:off x="7851416" y="5432139"/>
            <a:ext cx="1491162" cy="33777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pic>
        <p:nvPicPr>
          <p:cNvPr id="28" name="図 27">
            <a:extLst>
              <a:ext uri="{FF2B5EF4-FFF2-40B4-BE49-F238E27FC236}">
                <a16:creationId xmlns:a16="http://schemas.microsoft.com/office/drawing/2014/main" id="{F6125711-F577-4E44-A15E-EFD11060B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239" y="4950952"/>
            <a:ext cx="2906493" cy="544968"/>
          </a:xfrm>
          <a:prstGeom prst="rect">
            <a:avLst/>
          </a:prstGeom>
        </p:spPr>
      </p:pic>
      <p:pic>
        <p:nvPicPr>
          <p:cNvPr id="24" name="図 23">
            <a:extLst>
              <a:ext uri="{FF2B5EF4-FFF2-40B4-BE49-F238E27FC236}">
                <a16:creationId xmlns:a16="http://schemas.microsoft.com/office/drawing/2014/main" id="{D19F601D-690F-964A-A211-96A268C64E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26" y="2415891"/>
            <a:ext cx="5865863" cy="2487754"/>
          </a:xfrm>
          <a:prstGeom prst="rect">
            <a:avLst/>
          </a:prstGeom>
          <a:ln w="28575">
            <a:solidFill>
              <a:srgbClr val="FFC000"/>
            </a:solidFill>
          </a:ln>
        </p:spPr>
      </p:pic>
      <p:sp>
        <p:nvSpPr>
          <p:cNvPr id="25" name="テキスト ボックス 24">
            <a:extLst>
              <a:ext uri="{FF2B5EF4-FFF2-40B4-BE49-F238E27FC236}">
                <a16:creationId xmlns:a16="http://schemas.microsoft.com/office/drawing/2014/main" id="{83C7EF62-02A9-9241-AF3A-8A1780BDC1B0}"/>
              </a:ext>
            </a:extLst>
          </p:cNvPr>
          <p:cNvSpPr txBox="1"/>
          <p:nvPr/>
        </p:nvSpPr>
        <p:spPr>
          <a:xfrm>
            <a:off x="1209437" y="5601026"/>
            <a:ext cx="4442242" cy="461665"/>
          </a:xfrm>
          <a:prstGeom prst="rect">
            <a:avLst/>
          </a:prstGeom>
          <a:noFill/>
        </p:spPr>
        <p:txBody>
          <a:bodyPr wrap="none" rtlCol="0">
            <a:spAutoFit/>
          </a:bodyPr>
          <a:lstStyle/>
          <a:p>
            <a:r>
              <a:rPr kumimoji="1" lang="ja-JP" altLang="en-US" sz="2400"/>
              <a:t>境界条件：</a:t>
            </a:r>
            <a:r>
              <a:rPr lang="ja-JP" altLang="en-US" sz="2400"/>
              <a:t>粘着</a:t>
            </a:r>
            <a:r>
              <a:rPr kumimoji="1" lang="ja-JP" altLang="en-US" sz="2400"/>
              <a:t>、完全導体、断熱</a:t>
            </a:r>
          </a:p>
        </p:txBody>
      </p:sp>
    </p:spTree>
    <p:extLst>
      <p:ext uri="{BB962C8B-B14F-4D97-AF65-F5344CB8AC3E}">
        <p14:creationId xmlns:p14="http://schemas.microsoft.com/office/powerpoint/2010/main" val="3498408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シミュレーションモデルと実装</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6</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normAutofit/>
          </a:bodyPr>
          <a:lstStyle/>
          <a:p>
            <a:pPr marL="0" indent="0">
              <a:buNone/>
            </a:pPr>
            <a:r>
              <a:rPr lang="ja-JP" altLang="en-US"/>
              <a:t>初期条件（</a:t>
            </a:r>
            <a:r>
              <a:rPr lang="en-US" altLang="ja-JP" dirty="0"/>
              <a:t>t=0</a:t>
            </a:r>
            <a:r>
              <a:rPr lang="ja-JP" altLang="en-US"/>
              <a:t>のとき）</a:t>
            </a:r>
            <a:endParaRPr lang="en-US" altLang="ja-JP" dirty="0"/>
          </a:p>
        </p:txBody>
      </p:sp>
      <p:pic>
        <p:nvPicPr>
          <p:cNvPr id="24" name="図 23">
            <a:extLst>
              <a:ext uri="{FF2B5EF4-FFF2-40B4-BE49-F238E27FC236}">
                <a16:creationId xmlns:a16="http://schemas.microsoft.com/office/drawing/2014/main" id="{D8ADED2C-6E27-784F-8B64-30B4283A7326}"/>
              </a:ext>
            </a:extLst>
          </p:cNvPr>
          <p:cNvPicPr>
            <a:picLocks noChangeAspect="1"/>
          </p:cNvPicPr>
          <p:nvPr/>
        </p:nvPicPr>
        <p:blipFill rotWithShape="1">
          <a:blip r:embed="rId3">
            <a:extLst>
              <a:ext uri="{28A0092B-C50C-407E-A947-70E740481C1C}">
                <a14:useLocalDpi xmlns:a14="http://schemas.microsoft.com/office/drawing/2010/main" val="0"/>
              </a:ext>
            </a:extLst>
          </a:blip>
          <a:srcRect b="34838"/>
          <a:stretch/>
        </p:blipFill>
        <p:spPr>
          <a:xfrm>
            <a:off x="1374530" y="4508124"/>
            <a:ext cx="6790526" cy="1380911"/>
          </a:xfrm>
          <a:prstGeom prst="rect">
            <a:avLst/>
          </a:prstGeom>
        </p:spPr>
      </p:pic>
      <p:pic>
        <p:nvPicPr>
          <p:cNvPr id="26" name="図 25">
            <a:extLst>
              <a:ext uri="{FF2B5EF4-FFF2-40B4-BE49-F238E27FC236}">
                <a16:creationId xmlns:a16="http://schemas.microsoft.com/office/drawing/2014/main" id="{F2827EF1-A70F-1B4C-84CF-94B3F4716B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677" y="2561186"/>
            <a:ext cx="2344362" cy="1440108"/>
          </a:xfrm>
          <a:prstGeom prst="rect">
            <a:avLst/>
          </a:prstGeom>
        </p:spPr>
      </p:pic>
      <p:pic>
        <p:nvPicPr>
          <p:cNvPr id="28" name="図 27">
            <a:extLst>
              <a:ext uri="{FF2B5EF4-FFF2-40B4-BE49-F238E27FC236}">
                <a16:creationId xmlns:a16="http://schemas.microsoft.com/office/drawing/2014/main" id="{2EDA6B67-E53E-0547-81C6-71E346B43439}"/>
              </a:ext>
            </a:extLst>
          </p:cNvPr>
          <p:cNvPicPr>
            <a:picLocks noChangeAspect="1"/>
          </p:cNvPicPr>
          <p:nvPr/>
        </p:nvPicPr>
        <p:blipFill rotWithShape="1">
          <a:blip r:embed="rId3">
            <a:extLst>
              <a:ext uri="{28A0092B-C50C-407E-A947-70E740481C1C}">
                <a14:useLocalDpi xmlns:a14="http://schemas.microsoft.com/office/drawing/2010/main" val="0"/>
              </a:ext>
            </a:extLst>
          </a:blip>
          <a:srcRect l="41134" t="66749" r="40049"/>
          <a:stretch/>
        </p:blipFill>
        <p:spPr>
          <a:xfrm>
            <a:off x="1290558" y="3975068"/>
            <a:ext cx="1424354" cy="785446"/>
          </a:xfrm>
          <a:prstGeom prst="rect">
            <a:avLst/>
          </a:prstGeom>
        </p:spPr>
      </p:pic>
      <p:sp>
        <p:nvSpPr>
          <p:cNvPr id="29" name="右中かっこ 28">
            <a:extLst>
              <a:ext uri="{FF2B5EF4-FFF2-40B4-BE49-F238E27FC236}">
                <a16:creationId xmlns:a16="http://schemas.microsoft.com/office/drawing/2014/main" id="{DDF67F8D-3B45-CD41-842D-FC1A3E5A5BEF}"/>
              </a:ext>
            </a:extLst>
          </p:cNvPr>
          <p:cNvSpPr/>
          <p:nvPr/>
        </p:nvSpPr>
        <p:spPr>
          <a:xfrm>
            <a:off x="3628039" y="2681654"/>
            <a:ext cx="390046" cy="1158046"/>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E5A72E3-60FD-3049-9FF6-58F9F295FEC1}"/>
              </a:ext>
            </a:extLst>
          </p:cNvPr>
          <p:cNvSpPr txBox="1"/>
          <p:nvPr/>
        </p:nvSpPr>
        <p:spPr>
          <a:xfrm>
            <a:off x="4065192" y="3029845"/>
            <a:ext cx="1723549" cy="461665"/>
          </a:xfrm>
          <a:prstGeom prst="rect">
            <a:avLst/>
          </a:prstGeom>
          <a:noFill/>
        </p:spPr>
        <p:txBody>
          <a:bodyPr wrap="none" rtlCol="0">
            <a:spAutoFit/>
          </a:bodyPr>
          <a:lstStyle/>
          <a:p>
            <a:r>
              <a:rPr kumimoji="1" lang="ja-JP" altLang="en-US" sz="2400"/>
              <a:t>球内部一様</a:t>
            </a:r>
          </a:p>
        </p:txBody>
      </p:sp>
      <p:cxnSp>
        <p:nvCxnSpPr>
          <p:cNvPr id="32" name="直線コネクタ 31">
            <a:extLst>
              <a:ext uri="{FF2B5EF4-FFF2-40B4-BE49-F238E27FC236}">
                <a16:creationId xmlns:a16="http://schemas.microsoft.com/office/drawing/2014/main" id="{48B56BFE-53B4-8C46-90D6-03B31179ED75}"/>
              </a:ext>
            </a:extLst>
          </p:cNvPr>
          <p:cNvCxnSpPr>
            <a:cxnSpLocks/>
          </p:cNvCxnSpPr>
          <p:nvPr/>
        </p:nvCxnSpPr>
        <p:spPr>
          <a:xfrm>
            <a:off x="5486400" y="5044995"/>
            <a:ext cx="2141871"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3756BDEF-6760-7548-91C2-63B62FF86D31}"/>
              </a:ext>
            </a:extLst>
          </p:cNvPr>
          <p:cNvSpPr txBox="1"/>
          <p:nvPr/>
        </p:nvSpPr>
        <p:spPr>
          <a:xfrm>
            <a:off x="6407424" y="2203918"/>
            <a:ext cx="2441694" cy="461665"/>
          </a:xfrm>
          <a:prstGeom prst="rect">
            <a:avLst/>
          </a:prstGeom>
          <a:noFill/>
          <a:ln w="28575">
            <a:solidFill>
              <a:srgbClr val="FFC000"/>
            </a:solidFill>
          </a:ln>
        </p:spPr>
        <p:txBody>
          <a:bodyPr wrap="none" rtlCol="0">
            <a:spAutoFit/>
          </a:bodyPr>
          <a:lstStyle/>
          <a:p>
            <a:r>
              <a:rPr kumimoji="1" lang="ja-JP" altLang="en-US" sz="2400"/>
              <a:t>球面調和関数　　</a:t>
            </a:r>
          </a:p>
        </p:txBody>
      </p:sp>
      <p:cxnSp>
        <p:nvCxnSpPr>
          <p:cNvPr id="35" name="直線コネクタ 34">
            <a:extLst>
              <a:ext uri="{FF2B5EF4-FFF2-40B4-BE49-F238E27FC236}">
                <a16:creationId xmlns:a16="http://schemas.microsoft.com/office/drawing/2014/main" id="{709A583D-07A5-B34A-9F80-18158FC25502}"/>
              </a:ext>
            </a:extLst>
          </p:cNvPr>
          <p:cNvCxnSpPr>
            <a:cxnSpLocks/>
          </p:cNvCxnSpPr>
          <p:nvPr/>
        </p:nvCxnSpPr>
        <p:spPr>
          <a:xfrm flipV="1">
            <a:off x="6371061" y="2681654"/>
            <a:ext cx="880868" cy="19695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1D981D81-F1EE-964C-936D-C1C18FD2B5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1397" y="2276042"/>
            <a:ext cx="390664" cy="317415"/>
          </a:xfrm>
          <a:prstGeom prst="rect">
            <a:avLst/>
          </a:prstGeom>
        </p:spPr>
      </p:pic>
      <p:pic>
        <p:nvPicPr>
          <p:cNvPr id="8" name="図 7">
            <a:extLst>
              <a:ext uri="{FF2B5EF4-FFF2-40B4-BE49-F238E27FC236}">
                <a16:creationId xmlns:a16="http://schemas.microsoft.com/office/drawing/2014/main" id="{964BB1FE-A94B-8D42-8FD5-B307482D42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1630" y="3507155"/>
            <a:ext cx="3542665" cy="2062373"/>
          </a:xfrm>
          <a:prstGeom prst="rect">
            <a:avLst/>
          </a:prstGeom>
        </p:spPr>
      </p:pic>
      <p:pic>
        <p:nvPicPr>
          <p:cNvPr id="20" name="図 19">
            <a:extLst>
              <a:ext uri="{FF2B5EF4-FFF2-40B4-BE49-F238E27FC236}">
                <a16:creationId xmlns:a16="http://schemas.microsoft.com/office/drawing/2014/main" id="{4BE0CE00-776C-9B45-8BFA-9E5FE0076BF4}"/>
              </a:ext>
            </a:extLst>
          </p:cNvPr>
          <p:cNvPicPr>
            <a:picLocks noChangeAspect="1"/>
          </p:cNvPicPr>
          <p:nvPr/>
        </p:nvPicPr>
        <p:blipFill rotWithShape="1">
          <a:blip r:embed="rId7">
            <a:extLst>
              <a:ext uri="{28A0092B-C50C-407E-A947-70E740481C1C}">
                <a14:useLocalDpi xmlns:a14="http://schemas.microsoft.com/office/drawing/2010/main" val="0"/>
              </a:ext>
            </a:extLst>
          </a:blip>
          <a:srcRect l="61764" t="-7601"/>
          <a:stretch/>
        </p:blipFill>
        <p:spPr>
          <a:xfrm>
            <a:off x="11221474" y="5553882"/>
            <a:ext cx="550430" cy="377565"/>
          </a:xfrm>
          <a:prstGeom prst="rect">
            <a:avLst/>
          </a:prstGeom>
        </p:spPr>
      </p:pic>
      <p:pic>
        <p:nvPicPr>
          <p:cNvPr id="13" name="図 12">
            <a:extLst>
              <a:ext uri="{FF2B5EF4-FFF2-40B4-BE49-F238E27FC236}">
                <a16:creationId xmlns:a16="http://schemas.microsoft.com/office/drawing/2014/main" id="{4676986B-5B40-7D44-BD6B-2DC82831ACB2}"/>
              </a:ext>
            </a:extLst>
          </p:cNvPr>
          <p:cNvPicPr>
            <a:picLocks noChangeAspect="1"/>
          </p:cNvPicPr>
          <p:nvPr/>
        </p:nvPicPr>
        <p:blipFill rotWithShape="1">
          <a:blip r:embed="rId8">
            <a:extLst>
              <a:ext uri="{28A0092B-C50C-407E-A947-70E740481C1C}">
                <a14:useLocalDpi xmlns:a14="http://schemas.microsoft.com/office/drawing/2010/main" val="0"/>
              </a:ext>
            </a:extLst>
          </a:blip>
          <a:srcRect l="63176" b="5136"/>
          <a:stretch/>
        </p:blipFill>
        <p:spPr>
          <a:xfrm>
            <a:off x="10041822" y="5569528"/>
            <a:ext cx="585374" cy="361920"/>
          </a:xfrm>
          <a:prstGeom prst="rect">
            <a:avLst/>
          </a:prstGeom>
        </p:spPr>
      </p:pic>
      <p:pic>
        <p:nvPicPr>
          <p:cNvPr id="17" name="図 16">
            <a:extLst>
              <a:ext uri="{FF2B5EF4-FFF2-40B4-BE49-F238E27FC236}">
                <a16:creationId xmlns:a16="http://schemas.microsoft.com/office/drawing/2014/main" id="{7479F6A6-9B35-1246-814C-373FE8C16E15}"/>
              </a:ext>
            </a:extLst>
          </p:cNvPr>
          <p:cNvPicPr>
            <a:picLocks noChangeAspect="1"/>
          </p:cNvPicPr>
          <p:nvPr/>
        </p:nvPicPr>
        <p:blipFill rotWithShape="1">
          <a:blip r:embed="rId9">
            <a:extLst>
              <a:ext uri="{28A0092B-C50C-407E-A947-70E740481C1C}">
                <a14:useLocalDpi xmlns:a14="http://schemas.microsoft.com/office/drawing/2010/main" val="0"/>
              </a:ext>
            </a:extLst>
          </a:blip>
          <a:srcRect l="61039" t="1" b="-2268"/>
          <a:stretch/>
        </p:blipFill>
        <p:spPr>
          <a:xfrm>
            <a:off x="8836428" y="5569528"/>
            <a:ext cx="604995" cy="381131"/>
          </a:xfrm>
          <a:prstGeom prst="rect">
            <a:avLst/>
          </a:prstGeom>
        </p:spPr>
      </p:pic>
    </p:spTree>
    <p:extLst>
      <p:ext uri="{BB962C8B-B14F-4D97-AF65-F5344CB8AC3E}">
        <p14:creationId xmlns:p14="http://schemas.microsoft.com/office/powerpoint/2010/main" val="2880980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シミュレーションモデルと実装</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7</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normAutofit/>
          </a:bodyPr>
          <a:lstStyle/>
          <a:p>
            <a:pPr marL="0" indent="0">
              <a:buNone/>
            </a:pPr>
            <a:r>
              <a:rPr lang="ja-JP" altLang="en-US"/>
              <a:t>初期条件（</a:t>
            </a:r>
            <a:r>
              <a:rPr lang="en-US" altLang="ja-JP" dirty="0"/>
              <a:t>t=0</a:t>
            </a:r>
            <a:r>
              <a:rPr lang="ja-JP" altLang="en-US"/>
              <a:t>のとき）</a:t>
            </a:r>
            <a:endParaRPr lang="en-US" altLang="ja-JP" dirty="0"/>
          </a:p>
        </p:txBody>
      </p:sp>
      <p:pic>
        <p:nvPicPr>
          <p:cNvPr id="24" name="図 23">
            <a:extLst>
              <a:ext uri="{FF2B5EF4-FFF2-40B4-BE49-F238E27FC236}">
                <a16:creationId xmlns:a16="http://schemas.microsoft.com/office/drawing/2014/main" id="{D8ADED2C-6E27-784F-8B64-30B4283A7326}"/>
              </a:ext>
            </a:extLst>
          </p:cNvPr>
          <p:cNvPicPr>
            <a:picLocks noChangeAspect="1"/>
          </p:cNvPicPr>
          <p:nvPr/>
        </p:nvPicPr>
        <p:blipFill rotWithShape="1">
          <a:blip r:embed="rId3">
            <a:extLst>
              <a:ext uri="{28A0092B-C50C-407E-A947-70E740481C1C}">
                <a14:useLocalDpi xmlns:a14="http://schemas.microsoft.com/office/drawing/2010/main" val="0"/>
              </a:ext>
            </a:extLst>
          </a:blip>
          <a:srcRect b="34838"/>
          <a:stretch/>
        </p:blipFill>
        <p:spPr>
          <a:xfrm>
            <a:off x="1374530" y="4508124"/>
            <a:ext cx="6790526" cy="1380911"/>
          </a:xfrm>
          <a:prstGeom prst="rect">
            <a:avLst/>
          </a:prstGeom>
        </p:spPr>
      </p:pic>
      <p:pic>
        <p:nvPicPr>
          <p:cNvPr id="26" name="図 25">
            <a:extLst>
              <a:ext uri="{FF2B5EF4-FFF2-40B4-BE49-F238E27FC236}">
                <a16:creationId xmlns:a16="http://schemas.microsoft.com/office/drawing/2014/main" id="{F2827EF1-A70F-1B4C-84CF-94B3F4716B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677" y="2561186"/>
            <a:ext cx="2344362" cy="1440108"/>
          </a:xfrm>
          <a:prstGeom prst="rect">
            <a:avLst/>
          </a:prstGeom>
        </p:spPr>
      </p:pic>
      <p:pic>
        <p:nvPicPr>
          <p:cNvPr id="28" name="図 27">
            <a:extLst>
              <a:ext uri="{FF2B5EF4-FFF2-40B4-BE49-F238E27FC236}">
                <a16:creationId xmlns:a16="http://schemas.microsoft.com/office/drawing/2014/main" id="{2EDA6B67-E53E-0547-81C6-71E346B43439}"/>
              </a:ext>
            </a:extLst>
          </p:cNvPr>
          <p:cNvPicPr>
            <a:picLocks noChangeAspect="1"/>
          </p:cNvPicPr>
          <p:nvPr/>
        </p:nvPicPr>
        <p:blipFill rotWithShape="1">
          <a:blip r:embed="rId3">
            <a:extLst>
              <a:ext uri="{28A0092B-C50C-407E-A947-70E740481C1C}">
                <a14:useLocalDpi xmlns:a14="http://schemas.microsoft.com/office/drawing/2010/main" val="0"/>
              </a:ext>
            </a:extLst>
          </a:blip>
          <a:srcRect l="41134" t="66749" r="40049"/>
          <a:stretch/>
        </p:blipFill>
        <p:spPr>
          <a:xfrm>
            <a:off x="1290558" y="3975068"/>
            <a:ext cx="1424354" cy="785446"/>
          </a:xfrm>
          <a:prstGeom prst="rect">
            <a:avLst/>
          </a:prstGeom>
        </p:spPr>
      </p:pic>
      <p:sp>
        <p:nvSpPr>
          <p:cNvPr id="29" name="右中かっこ 28">
            <a:extLst>
              <a:ext uri="{FF2B5EF4-FFF2-40B4-BE49-F238E27FC236}">
                <a16:creationId xmlns:a16="http://schemas.microsoft.com/office/drawing/2014/main" id="{DDF67F8D-3B45-CD41-842D-FC1A3E5A5BEF}"/>
              </a:ext>
            </a:extLst>
          </p:cNvPr>
          <p:cNvSpPr/>
          <p:nvPr/>
        </p:nvSpPr>
        <p:spPr>
          <a:xfrm>
            <a:off x="3628039" y="2681654"/>
            <a:ext cx="390046" cy="1158046"/>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E5A72E3-60FD-3049-9FF6-58F9F295FEC1}"/>
              </a:ext>
            </a:extLst>
          </p:cNvPr>
          <p:cNvSpPr txBox="1"/>
          <p:nvPr/>
        </p:nvSpPr>
        <p:spPr>
          <a:xfrm>
            <a:off x="4065192" y="3029845"/>
            <a:ext cx="1723549" cy="461665"/>
          </a:xfrm>
          <a:prstGeom prst="rect">
            <a:avLst/>
          </a:prstGeom>
          <a:noFill/>
        </p:spPr>
        <p:txBody>
          <a:bodyPr wrap="none" rtlCol="0">
            <a:spAutoFit/>
          </a:bodyPr>
          <a:lstStyle/>
          <a:p>
            <a:r>
              <a:rPr kumimoji="1" lang="ja-JP" altLang="en-US" sz="2400"/>
              <a:t>球内部一様</a:t>
            </a:r>
          </a:p>
        </p:txBody>
      </p:sp>
      <p:cxnSp>
        <p:nvCxnSpPr>
          <p:cNvPr id="32" name="直線コネクタ 31">
            <a:extLst>
              <a:ext uri="{FF2B5EF4-FFF2-40B4-BE49-F238E27FC236}">
                <a16:creationId xmlns:a16="http://schemas.microsoft.com/office/drawing/2014/main" id="{48B56BFE-53B4-8C46-90D6-03B31179ED75}"/>
              </a:ext>
            </a:extLst>
          </p:cNvPr>
          <p:cNvCxnSpPr>
            <a:cxnSpLocks/>
          </p:cNvCxnSpPr>
          <p:nvPr/>
        </p:nvCxnSpPr>
        <p:spPr>
          <a:xfrm>
            <a:off x="5486400" y="5044995"/>
            <a:ext cx="2141871"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A404466F-2CF6-EE4F-8FF1-BA5AAD8C53DB}"/>
              </a:ext>
            </a:extLst>
          </p:cNvPr>
          <p:cNvSpPr txBox="1"/>
          <p:nvPr/>
        </p:nvSpPr>
        <p:spPr>
          <a:xfrm>
            <a:off x="10481277" y="5729883"/>
            <a:ext cx="1745045" cy="461665"/>
          </a:xfrm>
          <a:prstGeom prst="rect">
            <a:avLst/>
          </a:prstGeom>
          <a:noFill/>
        </p:spPr>
        <p:txBody>
          <a:bodyPr wrap="square" rtlCol="0">
            <a:spAutoFit/>
          </a:bodyPr>
          <a:lstStyle/>
          <a:p>
            <a:r>
              <a:rPr kumimoji="1" lang="ja-JP" altLang="en-US" sz="2400"/>
              <a:t>の初期磁場</a:t>
            </a:r>
          </a:p>
        </p:txBody>
      </p:sp>
      <p:pic>
        <p:nvPicPr>
          <p:cNvPr id="19" name="図 18">
            <a:extLst>
              <a:ext uri="{FF2B5EF4-FFF2-40B4-BE49-F238E27FC236}">
                <a16:creationId xmlns:a16="http://schemas.microsoft.com/office/drawing/2014/main" id="{9D3B1D5C-58C3-B144-98F7-B770673AA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86" y="5664730"/>
            <a:ext cx="2428591" cy="591969"/>
          </a:xfrm>
          <a:prstGeom prst="rect">
            <a:avLst/>
          </a:prstGeom>
        </p:spPr>
      </p:pic>
      <p:pic>
        <p:nvPicPr>
          <p:cNvPr id="7" name="図 6">
            <a:extLst>
              <a:ext uri="{FF2B5EF4-FFF2-40B4-BE49-F238E27FC236}">
                <a16:creationId xmlns:a16="http://schemas.microsoft.com/office/drawing/2014/main" id="{2F01B508-BFB1-DA4B-957E-7305CFBD8C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579" y="2537037"/>
            <a:ext cx="3129292" cy="3192846"/>
          </a:xfrm>
          <a:prstGeom prst="rect">
            <a:avLst/>
          </a:prstGeom>
        </p:spPr>
      </p:pic>
      <p:sp>
        <p:nvSpPr>
          <p:cNvPr id="21" name="テキスト ボックス 20">
            <a:extLst>
              <a:ext uri="{FF2B5EF4-FFF2-40B4-BE49-F238E27FC236}">
                <a16:creationId xmlns:a16="http://schemas.microsoft.com/office/drawing/2014/main" id="{6F052040-8676-A74F-94BF-C073E4B2858F}"/>
              </a:ext>
            </a:extLst>
          </p:cNvPr>
          <p:cNvSpPr txBox="1"/>
          <p:nvPr/>
        </p:nvSpPr>
        <p:spPr>
          <a:xfrm>
            <a:off x="6407424" y="2203918"/>
            <a:ext cx="2441694" cy="461665"/>
          </a:xfrm>
          <a:prstGeom prst="rect">
            <a:avLst/>
          </a:prstGeom>
          <a:noFill/>
          <a:ln w="28575">
            <a:solidFill>
              <a:srgbClr val="FFC000"/>
            </a:solidFill>
          </a:ln>
        </p:spPr>
        <p:txBody>
          <a:bodyPr wrap="none" rtlCol="0">
            <a:spAutoFit/>
          </a:bodyPr>
          <a:lstStyle/>
          <a:p>
            <a:r>
              <a:rPr kumimoji="1" lang="ja-JP" altLang="en-US" sz="2400"/>
              <a:t>球面調和関数　　</a:t>
            </a:r>
          </a:p>
        </p:txBody>
      </p:sp>
      <p:cxnSp>
        <p:nvCxnSpPr>
          <p:cNvPr id="22" name="直線コネクタ 21">
            <a:extLst>
              <a:ext uri="{FF2B5EF4-FFF2-40B4-BE49-F238E27FC236}">
                <a16:creationId xmlns:a16="http://schemas.microsoft.com/office/drawing/2014/main" id="{66DCB7C3-CD8A-4648-B382-BB7E294CFCA1}"/>
              </a:ext>
            </a:extLst>
          </p:cNvPr>
          <p:cNvCxnSpPr>
            <a:cxnSpLocks/>
          </p:cNvCxnSpPr>
          <p:nvPr/>
        </p:nvCxnSpPr>
        <p:spPr>
          <a:xfrm flipV="1">
            <a:off x="6371061" y="2681654"/>
            <a:ext cx="880868" cy="19695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3086EEAD-1EA7-1E4D-B534-E667787AE3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397" y="2276042"/>
            <a:ext cx="390664" cy="317415"/>
          </a:xfrm>
          <a:prstGeom prst="rect">
            <a:avLst/>
          </a:prstGeom>
        </p:spPr>
      </p:pic>
    </p:spTree>
    <p:extLst>
      <p:ext uri="{BB962C8B-B14F-4D97-AF65-F5344CB8AC3E}">
        <p14:creationId xmlns:p14="http://schemas.microsoft.com/office/powerpoint/2010/main" val="557895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シミュレーションモデルと実装</a:t>
            </a:r>
            <a:endParaRPr kumimoji="1" lang="ja-JP" altLang="en-US" sz="5400" dirty="0"/>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825625"/>
            <a:ext cx="10515600" cy="4351338"/>
          </a:xfrm>
        </p:spPr>
        <p:txBody>
          <a:bodyPr>
            <a:normAutofit/>
          </a:bodyPr>
          <a:lstStyle/>
          <a:p>
            <a:pPr marL="0" indent="0">
              <a:buNone/>
            </a:pPr>
            <a:r>
              <a:rPr lang="ja-JP" altLang="en-US"/>
              <a:t>球面調和関数</a:t>
            </a:r>
            <a:endParaRPr lang="en-US" altLang="ja-JP" dirty="0"/>
          </a:p>
          <a:p>
            <a:pPr marL="0" indent="0">
              <a:buNone/>
            </a:pPr>
            <a:r>
              <a:rPr lang="ja-JP" altLang="en-US"/>
              <a:t>　球面上の関数　　　</a:t>
            </a:r>
            <a:r>
              <a:rPr lang="en-US" altLang="ja-JP" dirty="0"/>
              <a:t> </a:t>
            </a:r>
            <a:r>
              <a:rPr lang="ja-JP" altLang="en-US"/>
              <a:t>を展開するのに便利な特殊関数</a:t>
            </a:r>
          </a:p>
          <a:p>
            <a:pPr marL="0" indent="0">
              <a:buNone/>
            </a:pPr>
            <a:endParaRPr lang="en-US" altLang="ja-JP" dirty="0"/>
          </a:p>
        </p:txBody>
      </p:sp>
      <p:pic>
        <p:nvPicPr>
          <p:cNvPr id="14" name="図 13">
            <a:extLst>
              <a:ext uri="{FF2B5EF4-FFF2-40B4-BE49-F238E27FC236}">
                <a16:creationId xmlns:a16="http://schemas.microsoft.com/office/drawing/2014/main" id="{388AD1C4-F110-1C4D-8D7B-1C9991DA8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868" y="1825625"/>
            <a:ext cx="705286" cy="573045"/>
          </a:xfrm>
          <a:prstGeom prst="rect">
            <a:avLst/>
          </a:prstGeom>
        </p:spPr>
      </p:pic>
      <p:pic>
        <p:nvPicPr>
          <p:cNvPr id="5" name="図 4">
            <a:extLst>
              <a:ext uri="{FF2B5EF4-FFF2-40B4-BE49-F238E27FC236}">
                <a16:creationId xmlns:a16="http://schemas.microsoft.com/office/drawing/2014/main" id="{8D40B928-C25D-7047-8FDE-558C87DA1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860" y="2964411"/>
            <a:ext cx="6805612" cy="3415877"/>
          </a:xfrm>
          <a:prstGeom prst="rect">
            <a:avLst/>
          </a:prstGeom>
        </p:spPr>
      </p:pic>
      <p:pic>
        <p:nvPicPr>
          <p:cNvPr id="8" name="図 7">
            <a:extLst>
              <a:ext uri="{FF2B5EF4-FFF2-40B4-BE49-F238E27FC236}">
                <a16:creationId xmlns:a16="http://schemas.microsoft.com/office/drawing/2014/main" id="{51165E68-506E-7D4A-B10E-26D5FC5242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301" y="4105906"/>
            <a:ext cx="5409630" cy="1073106"/>
          </a:xfrm>
          <a:prstGeom prst="rect">
            <a:avLst/>
          </a:prstGeom>
        </p:spPr>
      </p:pic>
      <p:pic>
        <p:nvPicPr>
          <p:cNvPr id="10" name="図 9">
            <a:extLst>
              <a:ext uri="{FF2B5EF4-FFF2-40B4-BE49-F238E27FC236}">
                <a16:creationId xmlns:a16="http://schemas.microsoft.com/office/drawing/2014/main" id="{F16B1E89-2FC9-3A40-BCC9-1C7E981232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7691" y="3083051"/>
            <a:ext cx="4134618" cy="1073107"/>
          </a:xfrm>
          <a:prstGeom prst="rect">
            <a:avLst/>
          </a:prstGeom>
        </p:spPr>
      </p:pic>
      <p:pic>
        <p:nvPicPr>
          <p:cNvPr id="12" name="図 11">
            <a:extLst>
              <a:ext uri="{FF2B5EF4-FFF2-40B4-BE49-F238E27FC236}">
                <a16:creationId xmlns:a16="http://schemas.microsoft.com/office/drawing/2014/main" id="{95F2FDB1-0157-CC48-8752-F9606F679F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3721" y="2455379"/>
            <a:ext cx="984865" cy="594316"/>
          </a:xfrm>
          <a:prstGeom prst="rect">
            <a:avLst/>
          </a:prstGeom>
        </p:spPr>
      </p:pic>
      <p:pic>
        <p:nvPicPr>
          <p:cNvPr id="15" name="図 14">
            <a:extLst>
              <a:ext uri="{FF2B5EF4-FFF2-40B4-BE49-F238E27FC236}">
                <a16:creationId xmlns:a16="http://schemas.microsoft.com/office/drawing/2014/main" id="{B72DC770-AC0E-614A-BCD0-7A35C869E2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3305" y="5653357"/>
            <a:ext cx="2984500" cy="368300"/>
          </a:xfrm>
          <a:prstGeom prst="rect">
            <a:avLst/>
          </a:prstGeom>
        </p:spPr>
      </p:pic>
      <p:pic>
        <p:nvPicPr>
          <p:cNvPr id="17" name="図 16">
            <a:extLst>
              <a:ext uri="{FF2B5EF4-FFF2-40B4-BE49-F238E27FC236}">
                <a16:creationId xmlns:a16="http://schemas.microsoft.com/office/drawing/2014/main" id="{610A0AA0-CCD5-5D4A-9C3A-36B75E16F0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740" y="5208857"/>
            <a:ext cx="5283200" cy="444500"/>
          </a:xfrm>
          <a:prstGeom prst="rect">
            <a:avLst/>
          </a:prstGeom>
        </p:spPr>
      </p:pic>
      <p:sp>
        <p:nvSpPr>
          <p:cNvPr id="18" name="正方形/長方形 17">
            <a:extLst>
              <a:ext uri="{FF2B5EF4-FFF2-40B4-BE49-F238E27FC236}">
                <a16:creationId xmlns:a16="http://schemas.microsoft.com/office/drawing/2014/main" id="{C8651B1F-695E-884A-98A5-EC491D5C45F2}"/>
              </a:ext>
            </a:extLst>
          </p:cNvPr>
          <p:cNvSpPr/>
          <p:nvPr/>
        </p:nvSpPr>
        <p:spPr>
          <a:xfrm>
            <a:off x="10558463" y="4957763"/>
            <a:ext cx="671512" cy="69559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a:extLst>
              <a:ext uri="{FF2B5EF4-FFF2-40B4-BE49-F238E27FC236}">
                <a16:creationId xmlns:a16="http://schemas.microsoft.com/office/drawing/2014/main" id="{7D262D33-9CF1-5B4B-B975-D5C326D714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51148" y="4156158"/>
            <a:ext cx="1405304" cy="342543"/>
          </a:xfrm>
          <a:prstGeom prst="rect">
            <a:avLst/>
          </a:prstGeom>
          <a:ln w="28575">
            <a:solidFill>
              <a:srgbClr val="FFC000"/>
            </a:solidFill>
          </a:ln>
        </p:spPr>
      </p:pic>
      <p:cxnSp>
        <p:nvCxnSpPr>
          <p:cNvPr id="36" name="直線コネクタ 35">
            <a:extLst>
              <a:ext uri="{FF2B5EF4-FFF2-40B4-BE49-F238E27FC236}">
                <a16:creationId xmlns:a16="http://schemas.microsoft.com/office/drawing/2014/main" id="{DFE80261-6D22-FF4E-A563-C9893853FB14}"/>
              </a:ext>
            </a:extLst>
          </p:cNvPr>
          <p:cNvCxnSpPr>
            <a:cxnSpLocks/>
          </p:cNvCxnSpPr>
          <p:nvPr/>
        </p:nvCxnSpPr>
        <p:spPr>
          <a:xfrm flipV="1">
            <a:off x="11229975" y="4498701"/>
            <a:ext cx="250837" cy="47731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B06B572-231B-844F-95CD-EF043868294C}"/>
              </a:ext>
            </a:extLst>
          </p:cNvPr>
          <p:cNvCxnSpPr>
            <a:cxnSpLocks/>
          </p:cNvCxnSpPr>
          <p:nvPr/>
        </p:nvCxnSpPr>
        <p:spPr>
          <a:xfrm>
            <a:off x="5598931" y="6316912"/>
            <a:ext cx="6457521" cy="0"/>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820954BA-9BC2-224B-A1C0-43B4891E6F7D}"/>
              </a:ext>
            </a:extLst>
          </p:cNvPr>
          <p:cNvCxnSpPr>
            <a:cxnSpLocks/>
          </p:cNvCxnSpPr>
          <p:nvPr/>
        </p:nvCxnSpPr>
        <p:spPr>
          <a:xfrm flipV="1">
            <a:off x="8842427" y="6226826"/>
            <a:ext cx="693" cy="179919"/>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DA9C345D-0B33-A747-9941-0CAA389736BF}"/>
              </a:ext>
            </a:extLst>
          </p:cNvPr>
          <p:cNvSpPr txBox="1"/>
          <p:nvPr/>
        </p:nvSpPr>
        <p:spPr>
          <a:xfrm>
            <a:off x="11887201" y="5938822"/>
            <a:ext cx="381836" cy="369332"/>
          </a:xfrm>
          <a:prstGeom prst="rect">
            <a:avLst/>
          </a:prstGeom>
          <a:noFill/>
        </p:spPr>
        <p:txBody>
          <a:bodyPr wrap="none" rtlCol="0">
            <a:spAutoFit/>
          </a:bodyPr>
          <a:lstStyle/>
          <a:p>
            <a:r>
              <a:rPr kumimoji="1" lang="en-US" altLang="ja-JP" dirty="0"/>
              <a:t>M</a:t>
            </a:r>
            <a:endParaRPr kumimoji="1" lang="ja-JP" altLang="en-US"/>
          </a:p>
        </p:txBody>
      </p:sp>
      <p:sp>
        <p:nvSpPr>
          <p:cNvPr id="39" name="テキスト ボックス 38">
            <a:extLst>
              <a:ext uri="{FF2B5EF4-FFF2-40B4-BE49-F238E27FC236}">
                <a16:creationId xmlns:a16="http://schemas.microsoft.com/office/drawing/2014/main" id="{5C7FBC70-B70B-9648-A8C3-84B84A4BB748}"/>
              </a:ext>
            </a:extLst>
          </p:cNvPr>
          <p:cNvSpPr txBox="1"/>
          <p:nvPr/>
        </p:nvSpPr>
        <p:spPr>
          <a:xfrm>
            <a:off x="8700689" y="6324595"/>
            <a:ext cx="301686" cy="369332"/>
          </a:xfrm>
          <a:prstGeom prst="rect">
            <a:avLst/>
          </a:prstGeom>
          <a:noFill/>
        </p:spPr>
        <p:txBody>
          <a:bodyPr wrap="none" rtlCol="0">
            <a:spAutoFit/>
          </a:bodyPr>
          <a:lstStyle/>
          <a:p>
            <a:r>
              <a:rPr kumimoji="1" lang="en-US" altLang="ja-JP" dirty="0"/>
              <a:t>0</a:t>
            </a:r>
            <a:endParaRPr kumimoji="1" lang="ja-JP" altLang="en-US"/>
          </a:p>
        </p:txBody>
      </p:sp>
      <p:cxnSp>
        <p:nvCxnSpPr>
          <p:cNvPr id="40" name="直線コネクタ 39">
            <a:extLst>
              <a:ext uri="{FF2B5EF4-FFF2-40B4-BE49-F238E27FC236}">
                <a16:creationId xmlns:a16="http://schemas.microsoft.com/office/drawing/2014/main" id="{5679AEDE-733F-BD42-9E91-62443EE67827}"/>
              </a:ext>
            </a:extLst>
          </p:cNvPr>
          <p:cNvCxnSpPr>
            <a:cxnSpLocks/>
          </p:cNvCxnSpPr>
          <p:nvPr/>
        </p:nvCxnSpPr>
        <p:spPr>
          <a:xfrm flipV="1">
            <a:off x="10795063" y="6236348"/>
            <a:ext cx="693" cy="179919"/>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3E6F2286-0202-C146-98DF-5B1FF975C34C}"/>
              </a:ext>
            </a:extLst>
          </p:cNvPr>
          <p:cNvCxnSpPr>
            <a:cxnSpLocks/>
          </p:cNvCxnSpPr>
          <p:nvPr/>
        </p:nvCxnSpPr>
        <p:spPr>
          <a:xfrm flipV="1">
            <a:off x="6889806" y="6217294"/>
            <a:ext cx="693" cy="179919"/>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AF29D2EB-97EA-0443-83E3-C4878DF8A39F}"/>
              </a:ext>
            </a:extLst>
          </p:cNvPr>
          <p:cNvSpPr txBox="1"/>
          <p:nvPr/>
        </p:nvSpPr>
        <p:spPr>
          <a:xfrm>
            <a:off x="10661722" y="6345881"/>
            <a:ext cx="301686" cy="369332"/>
          </a:xfrm>
          <a:prstGeom prst="rect">
            <a:avLst/>
          </a:prstGeom>
          <a:noFill/>
        </p:spPr>
        <p:txBody>
          <a:bodyPr wrap="none" rtlCol="0">
            <a:spAutoFit/>
          </a:bodyPr>
          <a:lstStyle/>
          <a:p>
            <a:r>
              <a:rPr lang="en-US" altLang="ja-JP" dirty="0"/>
              <a:t>3</a:t>
            </a:r>
            <a:endParaRPr kumimoji="1" lang="ja-JP" altLang="en-US"/>
          </a:p>
        </p:txBody>
      </p:sp>
      <p:sp>
        <p:nvSpPr>
          <p:cNvPr id="43" name="テキスト ボックス 42">
            <a:extLst>
              <a:ext uri="{FF2B5EF4-FFF2-40B4-BE49-F238E27FC236}">
                <a16:creationId xmlns:a16="http://schemas.microsoft.com/office/drawing/2014/main" id="{A933D30A-BA83-D849-9619-0BF995827BC9}"/>
              </a:ext>
            </a:extLst>
          </p:cNvPr>
          <p:cNvSpPr txBox="1"/>
          <p:nvPr/>
        </p:nvSpPr>
        <p:spPr>
          <a:xfrm>
            <a:off x="6733777" y="6329350"/>
            <a:ext cx="372218" cy="369332"/>
          </a:xfrm>
          <a:prstGeom prst="rect">
            <a:avLst/>
          </a:prstGeom>
          <a:noFill/>
        </p:spPr>
        <p:txBody>
          <a:bodyPr wrap="none" rtlCol="0">
            <a:spAutoFit/>
          </a:bodyPr>
          <a:lstStyle/>
          <a:p>
            <a:r>
              <a:rPr lang="en-US" altLang="ja-JP" dirty="0"/>
              <a:t>-3</a:t>
            </a:r>
            <a:endParaRPr kumimoji="1" lang="ja-JP" altLang="en-US"/>
          </a:p>
        </p:txBody>
      </p:sp>
      <p:sp>
        <p:nvSpPr>
          <p:cNvPr id="44" name="テキスト ボックス 43">
            <a:extLst>
              <a:ext uri="{FF2B5EF4-FFF2-40B4-BE49-F238E27FC236}">
                <a16:creationId xmlns:a16="http://schemas.microsoft.com/office/drawing/2014/main" id="{D2AA3FEF-661A-BE4E-9408-456D65BA853D}"/>
              </a:ext>
            </a:extLst>
          </p:cNvPr>
          <p:cNvSpPr txBox="1"/>
          <p:nvPr/>
        </p:nvSpPr>
        <p:spPr>
          <a:xfrm>
            <a:off x="7798083" y="6577616"/>
            <a:ext cx="4513928" cy="307777"/>
          </a:xfrm>
          <a:prstGeom prst="rect">
            <a:avLst/>
          </a:prstGeom>
          <a:noFill/>
        </p:spPr>
        <p:txBody>
          <a:bodyPr wrap="none" rtlCol="0">
            <a:spAutoFit/>
          </a:bodyPr>
          <a:lstStyle/>
          <a:p>
            <a:r>
              <a:rPr lang="en" altLang="ja-JP" sz="1400" dirty="0"/>
              <a:t>Green Robin, Spherical harmonic lighting: The gritty details </a:t>
            </a:r>
            <a:endParaRPr kumimoji="1" lang="ja-JP" altLang="en-US" sz="1400"/>
          </a:p>
        </p:txBody>
      </p:sp>
    </p:spTree>
    <p:extLst>
      <p:ext uri="{BB962C8B-B14F-4D97-AF65-F5344CB8AC3E}">
        <p14:creationId xmlns:p14="http://schemas.microsoft.com/office/powerpoint/2010/main" val="3635037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gradFill>
            <a:gsLst>
              <a:gs pos="0">
                <a:srgbClr val="0070C0"/>
              </a:gs>
              <a:gs pos="100000">
                <a:prstClr val="white"/>
              </a:gs>
            </a:gsLst>
          </a:gradFill>
        </p:spPr>
        <p:txBody>
          <a:bodyPr>
            <a:normAutofit/>
          </a:bodyPr>
          <a:lstStyle/>
          <a:p>
            <a:r>
              <a:rPr lang="ja-JP" altLang="en-US" sz="5400"/>
              <a:t>シミュレーションモデルと実装</a:t>
            </a:r>
            <a:endParaRPr kumimoji="1" lang="ja-JP" altLang="en-US" sz="5400" dirty="0"/>
          </a:p>
        </p:txBody>
      </p:sp>
      <p:sp>
        <p:nvSpPr>
          <p:cNvPr id="4" name="スライド番号プレースホルダー 3"/>
          <p:cNvSpPr>
            <a:spLocks noGrp="1"/>
          </p:cNvSpPr>
          <p:nvPr>
            <p:ph type="sldNum" sz="quarter" idx="12"/>
          </p:nvPr>
        </p:nvSpPr>
        <p:spPr/>
        <p:txBody>
          <a:bodyPr/>
          <a:lstStyle/>
          <a:p>
            <a:fld id="{60E8FDA4-9CDE-4CA7-B439-85F756B45D7F}" type="slidenum">
              <a:rPr kumimoji="1" lang="ja-JP" altLang="en-US" smtClean="0"/>
              <a:t>9</a:t>
            </a:fld>
            <a:endParaRPr kumimoji="1" lang="ja-JP" altLang="en-US"/>
          </a:p>
        </p:txBody>
      </p:sp>
      <p:sp>
        <p:nvSpPr>
          <p:cNvPr id="6" name="コンテンツ プレースホルダー 5">
            <a:extLst>
              <a:ext uri="{FF2B5EF4-FFF2-40B4-BE49-F238E27FC236}">
                <a16:creationId xmlns:a16="http://schemas.microsoft.com/office/drawing/2014/main" id="{43D037B7-53B8-6447-A0FF-D5D9FF4258DA}"/>
              </a:ext>
            </a:extLst>
          </p:cNvPr>
          <p:cNvSpPr>
            <a:spLocks noGrp="1"/>
          </p:cNvSpPr>
          <p:nvPr>
            <p:ph idx="1"/>
          </p:nvPr>
        </p:nvSpPr>
        <p:spPr>
          <a:xfrm>
            <a:off x="838200" y="1714500"/>
            <a:ext cx="10996246" cy="4462463"/>
          </a:xfrm>
        </p:spPr>
        <p:txBody>
          <a:bodyPr>
            <a:normAutofit/>
          </a:bodyPr>
          <a:lstStyle/>
          <a:p>
            <a:r>
              <a:rPr lang="ja-JP" altLang="en-US"/>
              <a:t>当研究室のシミュレーションコードを改良するにあたって</a:t>
            </a:r>
            <a:endParaRPr lang="en-US" altLang="ja-JP" dirty="0"/>
          </a:p>
          <a:p>
            <a:pPr lvl="1">
              <a:buFont typeface="システムフォント"/>
              <a:buChar char="→"/>
            </a:pPr>
            <a:r>
              <a:rPr lang="ja-JP" altLang="en-US"/>
              <a:t>　複雑で膨大なコード量</a:t>
            </a:r>
            <a:endParaRPr lang="en-US" altLang="ja-JP" dirty="0"/>
          </a:p>
          <a:p>
            <a:pPr lvl="1">
              <a:buFont typeface="システムフォント"/>
              <a:buChar char="→"/>
            </a:pPr>
            <a:r>
              <a:rPr lang="ja-JP" altLang="en-US"/>
              <a:t>　メンテナンスが困難</a:t>
            </a:r>
            <a:endParaRPr lang="en-US" altLang="ja-JP" dirty="0"/>
          </a:p>
          <a:p>
            <a:pPr lvl="1">
              <a:buFont typeface="システムフォント"/>
              <a:buChar char="→"/>
            </a:pPr>
            <a:r>
              <a:rPr lang="ja-JP" altLang="en-US"/>
              <a:t>　</a:t>
            </a:r>
            <a:r>
              <a:rPr lang="en-US" altLang="ja-JP" dirty="0"/>
              <a:t>Fortran</a:t>
            </a:r>
            <a:r>
              <a:rPr lang="ja-JP" altLang="en-US"/>
              <a:t>の方言</a:t>
            </a:r>
            <a:r>
              <a:rPr lang="en-US" altLang="ja-JP" dirty="0"/>
              <a:t>(</a:t>
            </a:r>
            <a:r>
              <a:rPr lang="en-US" altLang="ja-JP" dirty="0" err="1"/>
              <a:t>eFortran</a:t>
            </a:r>
            <a:r>
              <a:rPr lang="en-US" altLang="ja-JP" dirty="0"/>
              <a:t>)</a:t>
            </a:r>
            <a:r>
              <a:rPr lang="ja-JP" altLang="en-US"/>
              <a:t>とプリプロセッサ</a:t>
            </a:r>
            <a:r>
              <a:rPr lang="en-US" altLang="ja-JP" dirty="0"/>
              <a:t>(</a:t>
            </a:r>
            <a:r>
              <a:rPr lang="en-US" altLang="ja-JP" dirty="0" err="1"/>
              <a:t>efpp</a:t>
            </a:r>
            <a:r>
              <a:rPr lang="en-US" altLang="ja-JP" dirty="0"/>
              <a:t>)</a:t>
            </a:r>
            <a:r>
              <a:rPr lang="ja-JP" altLang="en-US"/>
              <a:t>を</a:t>
            </a:r>
            <a:endParaRPr lang="en-US" altLang="ja-JP" dirty="0"/>
          </a:p>
          <a:p>
            <a:pPr marL="457200" lvl="1" indent="0">
              <a:buNone/>
            </a:pPr>
            <a:r>
              <a:rPr lang="ja-JP" altLang="en-US"/>
              <a:t>　　開発、コードを書き直す</a:t>
            </a:r>
            <a:endParaRPr lang="en-US" altLang="ja-JP" dirty="0"/>
          </a:p>
        </p:txBody>
      </p:sp>
      <p:pic>
        <p:nvPicPr>
          <p:cNvPr id="9" name="図 8">
            <a:extLst>
              <a:ext uri="{FF2B5EF4-FFF2-40B4-BE49-F238E27FC236}">
                <a16:creationId xmlns:a16="http://schemas.microsoft.com/office/drawing/2014/main" id="{A8C1C08B-962A-D549-975B-5E2C20227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011" y="4862500"/>
            <a:ext cx="4164623" cy="1858975"/>
          </a:xfrm>
          <a:prstGeom prst="rect">
            <a:avLst/>
          </a:prstGeom>
        </p:spPr>
      </p:pic>
    </p:spTree>
    <p:extLst>
      <p:ext uri="{BB962C8B-B14F-4D97-AF65-F5344CB8AC3E}">
        <p14:creationId xmlns:p14="http://schemas.microsoft.com/office/powerpoint/2010/main" val="3965441740"/>
      </p:ext>
    </p:extLst>
  </p:cSld>
  <p:clrMapOvr>
    <a:masterClrMapping/>
  </p:clrMapOvr>
</p:sld>
</file>

<file path=ppt/theme/theme1.xml><?xml version="1.0" encoding="utf-8"?>
<a:theme xmlns:a="http://schemas.openxmlformats.org/drawingml/2006/main" name="Office テーマ">
  <a:themeElements>
    <a:clrScheme name="クール">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15079</TotalTime>
  <Words>3455</Words>
  <Application>Microsoft Macintosh PowerPoint</Application>
  <PresentationFormat>ワイド画面</PresentationFormat>
  <Paragraphs>369</Paragraphs>
  <Slides>37</Slides>
  <Notes>37</Notes>
  <HiddenSlides>0</HiddenSlides>
  <MMClips>6</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37</vt:i4>
      </vt:variant>
    </vt:vector>
  </HeadingPairs>
  <TitlesOfParts>
    <vt:vector size="46" baseType="lpstr">
      <vt:lpstr>ＭＳ Ｐゴシック</vt:lpstr>
      <vt:lpstr>ＭＳ Ｐゴシック</vt:lpstr>
      <vt:lpstr>システムフォント</vt:lpstr>
      <vt:lpstr>Arial</vt:lpstr>
      <vt:lpstr>Calibri</vt:lpstr>
      <vt:lpstr>Calibri Light</vt:lpstr>
      <vt:lpstr>Cambria Math</vt:lpstr>
      <vt:lpstr>Office テーマ</vt:lpstr>
      <vt:lpstr>Presentation</vt:lpstr>
      <vt:lpstr>Fortranプリプロセッサの開発と 球MHDシミュレーション</vt:lpstr>
      <vt:lpstr>研究背景と目的</vt:lpstr>
      <vt:lpstr>研究背景と目的</vt:lpstr>
      <vt:lpstr>研究背景と目的</vt:lpstr>
      <vt:lpstr>シミュレーションモデルと実装</vt:lpstr>
      <vt:lpstr>シミュレーションモデルと実装</vt:lpstr>
      <vt:lpstr>シミュレーションモデルと実装</vt:lpstr>
      <vt:lpstr>シミュレーションモデルと実装</vt:lpstr>
      <vt:lpstr>シミュレーションモデルと実装</vt:lpstr>
      <vt:lpstr>シミュレーションモデルと実装</vt:lpstr>
      <vt:lpstr>シミュレーションモデルと実装</vt:lpstr>
      <vt:lpstr>シミュレーションモデルと実装</vt:lpstr>
      <vt:lpstr>シミュレーションモデルと実装</vt:lpstr>
      <vt:lpstr>シミュレーション結果</vt:lpstr>
      <vt:lpstr>シミュレーション結果</vt:lpstr>
      <vt:lpstr>シミュレーション結果</vt:lpstr>
      <vt:lpstr>シミュレーション結果</vt:lpstr>
      <vt:lpstr>シミュレーション結果</vt:lpstr>
      <vt:lpstr>シミュレーション結果</vt:lpstr>
      <vt:lpstr>まとめ</vt:lpstr>
      <vt:lpstr>今後の課題</vt:lpstr>
      <vt:lpstr>PowerPoint プレゼンテーション</vt:lpstr>
      <vt:lpstr>シミュレーション結果（流れ場）</vt:lpstr>
      <vt:lpstr>シミュレーション結果</vt:lpstr>
      <vt:lpstr>シミュレーション結果</vt:lpstr>
      <vt:lpstr>シミュレーション結果</vt:lpstr>
      <vt:lpstr>シミュレーション結果</vt:lpstr>
      <vt:lpstr>研究手法</vt:lpstr>
      <vt:lpstr>シミュレーションモデルと実装</vt:lpstr>
      <vt:lpstr>シミュレーションモデルと実装</vt:lpstr>
      <vt:lpstr>シミュレーション結果</vt:lpstr>
      <vt:lpstr>ルジャンドル陪関数と球面調和関数</vt:lpstr>
      <vt:lpstr>論文中のルジャンドル陪関数</vt:lpstr>
      <vt:lpstr>ルジャンドル陪関数とは</vt:lpstr>
      <vt:lpstr>境界条件について</vt:lpstr>
      <vt:lpstr>境界条件について</vt:lpstr>
      <vt:lpstr>PowerPoint プレゼンテーション</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Dialect of Modern Fortran for Computer Simulations</dc:title>
  <dc:creator>細山田 真也</dc:creator>
  <cp:lastModifiedBy>細山田 真也</cp:lastModifiedBy>
  <cp:revision>521</cp:revision>
  <dcterms:created xsi:type="dcterms:W3CDTF">2018-08-24T04:20:34Z</dcterms:created>
  <dcterms:modified xsi:type="dcterms:W3CDTF">2020-02-10T09:13:06Z</dcterms:modified>
</cp:coreProperties>
</file>